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73"/>
    <p:sldId id="257" r:id="rId74"/>
    <p:sldId id="258" r:id="rId75"/>
    <p:sldId id="259" r:id="rId76"/>
    <p:sldId id="260" r:id="rId77"/>
    <p:sldId id="261" r:id="rId78"/>
    <p:sldId id="262" r:id="rId79"/>
    <p:sldId id="263" r:id="rId80"/>
    <p:sldId id="264" r:id="rId8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eague Spartan" charset="1" panose="00000800000000000000"/>
      <p:regular r:id="rId10"/>
    </p:embeddedFont>
    <p:embeddedFont>
      <p:font typeface="Questrial" charset="1" panose="02000000000000000000"/>
      <p:regular r:id="rId11"/>
    </p:embeddedFont>
    <p:embeddedFont>
      <p:font typeface="Arista Pro" charset="1" panose="02000506020000020004"/>
      <p:regular r:id="rId12"/>
    </p:embeddedFont>
    <p:embeddedFont>
      <p:font typeface="Arista Pro Bold" charset="1" panose="02000506020000020004"/>
      <p:regular r:id="rId13"/>
    </p:embeddedFont>
    <p:embeddedFont>
      <p:font typeface="Arista Pro Thin" charset="1" panose="02000506020000020004"/>
      <p:regular r:id="rId14"/>
    </p:embeddedFont>
    <p:embeddedFont>
      <p:font typeface="Arista Pro Extra-Light" charset="1" panose="02000506020000020004"/>
      <p:regular r:id="rId15"/>
    </p:embeddedFont>
    <p:embeddedFont>
      <p:font typeface="Arista Pro Light" charset="1" panose="02000506020000020004"/>
      <p:regular r:id="rId16"/>
    </p:embeddedFont>
    <p:embeddedFont>
      <p:font typeface="Arista Pro Semi-Bold" charset="1" panose="02000506020000020004"/>
      <p:regular r:id="rId17"/>
    </p:embeddedFont>
    <p:embeddedFont>
      <p:font typeface="Arista Pro Heavy" charset="1" panose="02000506020000020004"/>
      <p:regular r:id="rId18"/>
    </p:embeddedFont>
    <p:embeddedFont>
      <p:font typeface="Open Sans" charset="1" panose="020B0606030504020204"/>
      <p:regular r:id="rId19"/>
    </p:embeddedFont>
    <p:embeddedFont>
      <p:font typeface="Open Sans Bold" charset="1" panose="020B0806030504020204"/>
      <p:regular r:id="rId20"/>
    </p:embeddedFont>
    <p:embeddedFont>
      <p:font typeface="Open Sans Italics" charset="1" panose="020B0606030504020204"/>
      <p:regular r:id="rId21"/>
    </p:embeddedFont>
    <p:embeddedFont>
      <p:font typeface="Open Sans Bold Italics" charset="1" panose="020B0806030504020204"/>
      <p:regular r:id="rId22"/>
    </p:embeddedFont>
    <p:embeddedFont>
      <p:font typeface="Open Sans Light" charset="1" panose="020B0306030504020204"/>
      <p:regular r:id="rId23"/>
    </p:embeddedFont>
    <p:embeddedFont>
      <p:font typeface="Open Sans Light Italics" charset="1" panose="020B0306030504020204"/>
      <p:regular r:id="rId24"/>
    </p:embeddedFont>
    <p:embeddedFont>
      <p:font typeface="Open Sans Ultra-Bold" charset="1" panose="00000000000000000000"/>
      <p:regular r:id="rId25"/>
    </p:embeddedFont>
    <p:embeddedFont>
      <p:font typeface="Open Sans Ultra-Bold Italics" charset="1" panose="00000000000000000000"/>
      <p:regular r:id="rId26"/>
    </p:embeddedFont>
    <p:embeddedFont>
      <p:font typeface="Inter" charset="1" panose="020B0502030000000004"/>
      <p:regular r:id="rId27"/>
    </p:embeddedFont>
    <p:embeddedFont>
      <p:font typeface="Inter Bold" charset="1" panose="020B0802030000000004"/>
      <p:regular r:id="rId28"/>
    </p:embeddedFont>
    <p:embeddedFont>
      <p:font typeface="Inter Italics" charset="1" panose="020B0502030000000004"/>
      <p:regular r:id="rId29"/>
    </p:embeddedFont>
    <p:embeddedFont>
      <p:font typeface="Inter Bold Italics" charset="1" panose="020B0802030000000004"/>
      <p:regular r:id="rId30"/>
    </p:embeddedFont>
    <p:embeddedFont>
      <p:font typeface="Inter Thin" charset="1" panose="020B0A02050000000004"/>
      <p:regular r:id="rId31"/>
    </p:embeddedFont>
    <p:embeddedFont>
      <p:font typeface="Inter Thin Italics" charset="1" panose="020B0A02050000000004"/>
      <p:regular r:id="rId32"/>
    </p:embeddedFont>
    <p:embeddedFont>
      <p:font typeface="Inter Extra-Light" charset="1" panose="02000503000000020004"/>
      <p:regular r:id="rId33"/>
    </p:embeddedFont>
    <p:embeddedFont>
      <p:font typeface="Inter Light" charset="1" panose="02000503000000020004"/>
      <p:regular r:id="rId34"/>
    </p:embeddedFont>
    <p:embeddedFont>
      <p:font typeface="Inter Medium" charset="1" panose="02000503000000020004"/>
      <p:regular r:id="rId35"/>
    </p:embeddedFont>
    <p:embeddedFont>
      <p:font typeface="Inter Semi-Bold" charset="1" panose="02000503000000020004"/>
      <p:regular r:id="rId36"/>
    </p:embeddedFont>
    <p:embeddedFont>
      <p:font typeface="Inter Ultra-Bold" charset="1" panose="02000503000000020004"/>
      <p:regular r:id="rId37"/>
    </p:embeddedFont>
    <p:embeddedFont>
      <p:font typeface="Inter Heavy" charset="1" panose="02000503000000020004"/>
      <p:regular r:id="rId38"/>
    </p:embeddedFont>
    <p:embeddedFont>
      <p:font typeface="Nunito Sans" charset="1" panose="00000000000000000000"/>
      <p:regular r:id="rId39"/>
    </p:embeddedFont>
    <p:embeddedFont>
      <p:font typeface="Nunito Sans Bold" charset="1" panose="00000000000000000000"/>
      <p:regular r:id="rId40"/>
    </p:embeddedFont>
    <p:embeddedFont>
      <p:font typeface="Nunito Sans Italics" charset="1" panose="00000000000000000000"/>
      <p:regular r:id="rId41"/>
    </p:embeddedFont>
    <p:embeddedFont>
      <p:font typeface="Nunito Sans Bold Italics" charset="1" panose="00000000000000000000"/>
      <p:regular r:id="rId42"/>
    </p:embeddedFont>
    <p:embeddedFont>
      <p:font typeface="Nunito Sans Extra-Light" charset="1" panose="00000000000000000000"/>
      <p:regular r:id="rId43"/>
    </p:embeddedFont>
    <p:embeddedFont>
      <p:font typeface="Nunito Sans Extra-Light Italics" charset="1" panose="00000000000000000000"/>
      <p:regular r:id="rId44"/>
    </p:embeddedFont>
    <p:embeddedFont>
      <p:font typeface="Nunito Sans Light" charset="1" panose="00000000000000000000"/>
      <p:regular r:id="rId45"/>
    </p:embeddedFont>
    <p:embeddedFont>
      <p:font typeface="Nunito Sans Light Italics" charset="1" panose="00000000000000000000"/>
      <p:regular r:id="rId46"/>
    </p:embeddedFont>
    <p:embeddedFont>
      <p:font typeface="Nunito Sans Medium" charset="1" panose="00000000000000000000"/>
      <p:regular r:id="rId47"/>
    </p:embeddedFont>
    <p:embeddedFont>
      <p:font typeface="Nunito Sans Medium Italics" charset="1" panose="00000000000000000000"/>
      <p:regular r:id="rId48"/>
    </p:embeddedFont>
    <p:embeddedFont>
      <p:font typeface="Nunito Sans Semi-Bold" charset="1" panose="00000000000000000000"/>
      <p:regular r:id="rId49"/>
    </p:embeddedFont>
    <p:embeddedFont>
      <p:font typeface="Nunito Sans Semi-Bold Italics" charset="1" panose="00000000000000000000"/>
      <p:regular r:id="rId50"/>
    </p:embeddedFont>
    <p:embeddedFont>
      <p:font typeface="Nunito Sans Ultra-Bold" charset="1" panose="00000000000000000000"/>
      <p:regular r:id="rId51"/>
    </p:embeddedFont>
    <p:embeddedFont>
      <p:font typeface="Nunito Sans Ultra-Bold Italics" charset="1" panose="00000000000000000000"/>
      <p:regular r:id="rId52"/>
    </p:embeddedFont>
    <p:embeddedFont>
      <p:font typeface="Nunito Sans Heavy" charset="1" panose="00000000000000000000"/>
      <p:regular r:id="rId53"/>
    </p:embeddedFont>
    <p:embeddedFont>
      <p:font typeface="Nunito Sans Heavy Italics" charset="1" panose="00000000000000000000"/>
      <p:regular r:id="rId54"/>
    </p:embeddedFont>
    <p:embeddedFont>
      <p:font typeface="Montserrat" charset="1" panose="00000500000000000000"/>
      <p:regular r:id="rId55"/>
    </p:embeddedFont>
    <p:embeddedFont>
      <p:font typeface="Montserrat Bold" charset="1" panose="00000800000000000000"/>
      <p:regular r:id="rId56"/>
    </p:embeddedFont>
    <p:embeddedFont>
      <p:font typeface="Montserrat Italics" charset="1" panose="00000500000000000000"/>
      <p:regular r:id="rId57"/>
    </p:embeddedFont>
    <p:embeddedFont>
      <p:font typeface="Montserrat Bold Italics" charset="1" panose="00000800000000000000"/>
      <p:regular r:id="rId58"/>
    </p:embeddedFont>
    <p:embeddedFont>
      <p:font typeface="Montserrat Thin" charset="1" panose="00000300000000000000"/>
      <p:regular r:id="rId59"/>
    </p:embeddedFont>
    <p:embeddedFont>
      <p:font typeface="Montserrat Thin Italics" charset="1" panose="00000300000000000000"/>
      <p:regular r:id="rId60"/>
    </p:embeddedFont>
    <p:embeddedFont>
      <p:font typeface="Montserrat Extra-Light" charset="1" panose="00000300000000000000"/>
      <p:regular r:id="rId61"/>
    </p:embeddedFont>
    <p:embeddedFont>
      <p:font typeface="Montserrat Extra-Light Italics" charset="1" panose="00000300000000000000"/>
      <p:regular r:id="rId62"/>
    </p:embeddedFont>
    <p:embeddedFont>
      <p:font typeface="Montserrat Light" charset="1" panose="00000400000000000000"/>
      <p:regular r:id="rId63"/>
    </p:embeddedFont>
    <p:embeddedFont>
      <p:font typeface="Montserrat Light Italics" charset="1" panose="00000400000000000000"/>
      <p:regular r:id="rId64"/>
    </p:embeddedFont>
    <p:embeddedFont>
      <p:font typeface="Montserrat Medium" charset="1" panose="00000600000000000000"/>
      <p:regular r:id="rId65"/>
    </p:embeddedFont>
    <p:embeddedFont>
      <p:font typeface="Montserrat Medium Italics" charset="1" panose="00000600000000000000"/>
      <p:regular r:id="rId66"/>
    </p:embeddedFont>
    <p:embeddedFont>
      <p:font typeface="Montserrat Semi-Bold" charset="1" panose="00000700000000000000"/>
      <p:regular r:id="rId67"/>
    </p:embeddedFont>
    <p:embeddedFont>
      <p:font typeface="Montserrat Semi-Bold Italics" charset="1" panose="00000700000000000000"/>
      <p:regular r:id="rId68"/>
    </p:embeddedFont>
    <p:embeddedFont>
      <p:font typeface="Montserrat Ultra-Bold" charset="1" panose="00000900000000000000"/>
      <p:regular r:id="rId69"/>
    </p:embeddedFont>
    <p:embeddedFont>
      <p:font typeface="Montserrat Ultra-Bold Italics" charset="1" panose="00000900000000000000"/>
      <p:regular r:id="rId70"/>
    </p:embeddedFont>
    <p:embeddedFont>
      <p:font typeface="Montserrat Heavy" charset="1" panose="00000A00000000000000"/>
      <p:regular r:id="rId71"/>
    </p:embeddedFont>
    <p:embeddedFont>
      <p:font typeface="Montserrat Heavy Italics" charset="1" panose="00000A00000000000000"/>
      <p:regular r:id="rId7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fonts/font7.fntdata" Type="http://schemas.openxmlformats.org/officeDocument/2006/relationships/font"/><Relationship Id="rId70" Target="fonts/font70.fntdata" Type="http://schemas.openxmlformats.org/officeDocument/2006/relationships/font"/><Relationship Id="rId71" Target="fonts/font71.fntdata" Type="http://schemas.openxmlformats.org/officeDocument/2006/relationships/font"/><Relationship Id="rId72" Target="fonts/font72.fntdata" Type="http://schemas.openxmlformats.org/officeDocument/2006/relationships/font"/><Relationship Id="rId73" Target="slides/slide1.xml" Type="http://schemas.openxmlformats.org/officeDocument/2006/relationships/slide"/><Relationship Id="rId74" Target="slides/slide2.xml" Type="http://schemas.openxmlformats.org/officeDocument/2006/relationships/slide"/><Relationship Id="rId75" Target="slides/slide3.xml" Type="http://schemas.openxmlformats.org/officeDocument/2006/relationships/slide"/><Relationship Id="rId76" Target="slides/slide4.xml" Type="http://schemas.openxmlformats.org/officeDocument/2006/relationships/slide"/><Relationship Id="rId77" Target="slides/slide5.xml" Type="http://schemas.openxmlformats.org/officeDocument/2006/relationships/slide"/><Relationship Id="rId78" Target="slides/slide6.xml" Type="http://schemas.openxmlformats.org/officeDocument/2006/relationships/slide"/><Relationship Id="rId79" Target="slides/slide7.xml" Type="http://schemas.openxmlformats.org/officeDocument/2006/relationships/slide"/><Relationship Id="rId8" Target="fonts/font8.fntdata" Type="http://schemas.openxmlformats.org/officeDocument/2006/relationships/font"/><Relationship Id="rId80" Target="slides/slide8.xml" Type="http://schemas.openxmlformats.org/officeDocument/2006/relationships/slide"/><Relationship Id="rId81" Target="slides/slide9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serpromais.netlify.app" TargetMode="External" Type="http://schemas.openxmlformats.org/officeDocument/2006/relationships/hyperlink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https://www.flowdiver.io/tx/673e7807f9b4ed7e90278f72f00b0910265c834c88fd3824a9810e4c5cd9a99b?tab=script" TargetMode="External" Type="http://schemas.openxmlformats.org/officeDocument/2006/relationships/hyperlink"/><Relationship Id="rId5" Target="../media/image6.png" Type="http://schemas.openxmlformats.org/officeDocument/2006/relationships/image"/><Relationship Id="rId6" Target="https://github.com/diegofornalha/serpro" TargetMode="External" Type="http://schemas.openxmlformats.org/officeDocument/2006/relationships/hyperlink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https://floats.city/event/0x93582bb069ec57b5/1378010415/qr" TargetMode="External" Type="http://schemas.openxmlformats.org/officeDocument/2006/relationships/hyperlink"/><Relationship Id="rId4" Target="../media/image2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jpe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94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4572306" cy="10287000"/>
          </a:xfrm>
          <a:prstGeom prst="rect">
            <a:avLst/>
          </a:prstGeom>
          <a:solidFill>
            <a:srgbClr val="C8FF16"/>
          </a:solid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2518835" y="999154"/>
            <a:ext cx="4078579" cy="8288692"/>
            <a:chOff x="0" y="0"/>
            <a:chExt cx="5001260" cy="101638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solidFill>
              <a:srgbClr val="5941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7429108" y="4278802"/>
            <a:ext cx="10081905" cy="1761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80"/>
              </a:lnSpc>
            </a:pPr>
            <a:r>
              <a:rPr lang="en-US" sz="5292" spc="264">
                <a:solidFill>
                  <a:srgbClr val="C8FF16"/>
                </a:solidFill>
                <a:latin typeface="Arista Pro Bold"/>
              </a:rPr>
              <a:t>“MAIS QUE INVESTIMENTO</a:t>
            </a:r>
          </a:p>
          <a:p>
            <a:pPr algn="l">
              <a:lnSpc>
                <a:spcPts val="6880"/>
              </a:lnSpc>
            </a:pPr>
            <a:r>
              <a:rPr lang="en-US" sz="5292" spc="264">
                <a:solidFill>
                  <a:srgbClr val="C8FF16"/>
                </a:solidFill>
                <a:latin typeface="Arista Pro Bold"/>
              </a:rPr>
              <a:t> É VOCÊ AJUDANDO O PAÍS”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29108" y="1406516"/>
            <a:ext cx="7933515" cy="1940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72"/>
              </a:lnSpc>
            </a:pPr>
            <a:r>
              <a:rPr lang="en-US" sz="15128" spc="-756">
                <a:solidFill>
                  <a:srgbClr val="FFFFFF"/>
                </a:solidFill>
                <a:latin typeface="League Spartan"/>
              </a:rPr>
              <a:t>Ser Pro+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98717" y="3023664"/>
            <a:ext cx="3147178" cy="780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01"/>
              </a:lnSpc>
            </a:pPr>
            <a:r>
              <a:rPr lang="en-US" sz="6001" spc="-300">
                <a:solidFill>
                  <a:srgbClr val="FFFFFF"/>
                </a:solidFill>
                <a:latin typeface="League Spartan"/>
              </a:rPr>
              <a:t>Ser Pro+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88756" y="9402643"/>
            <a:ext cx="5863435" cy="646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6"/>
              </a:lnSpc>
            </a:pPr>
            <a:r>
              <a:rPr lang="en-US" sz="3797">
                <a:solidFill>
                  <a:srgbClr val="5941FF"/>
                </a:solidFill>
                <a:latin typeface="Montserrat Semi-Bold"/>
              </a:rPr>
              <a:t>Confraria</a:t>
            </a:r>
            <a:r>
              <a:rPr lang="en-US" sz="3797">
                <a:solidFill>
                  <a:srgbClr val="FFFFFF"/>
                </a:solidFill>
                <a:latin typeface="Montserrat Semi-Bold"/>
              </a:rPr>
              <a:t> Web3 - RJ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3555264" y="4635465"/>
            <a:ext cx="2005720" cy="1953133"/>
          </a:xfrm>
          <a:custGeom>
            <a:avLst/>
            <a:gdLst/>
            <a:ahLst/>
            <a:cxnLst/>
            <a:rect r="r" b="b" t="t" l="l"/>
            <a:pathLst>
              <a:path h="1953133" w="2005720">
                <a:moveTo>
                  <a:pt x="0" y="0"/>
                </a:moveTo>
                <a:lnTo>
                  <a:pt x="2005721" y="0"/>
                </a:lnTo>
                <a:lnTo>
                  <a:pt x="2005721" y="1953133"/>
                </a:lnTo>
                <a:lnTo>
                  <a:pt x="0" y="19531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606" t="-103872" r="-35999" b="-41224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94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5331292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246902" y="991985"/>
            <a:ext cx="8168780" cy="8168780"/>
            <a:chOff x="6705600" y="1371600"/>
            <a:chExt cx="10972800" cy="1097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C8FF16"/>
            </a:soli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3292002" y="1028700"/>
            <a:ext cx="4078579" cy="8288692"/>
            <a:chOff x="0" y="0"/>
            <a:chExt cx="5001260" cy="101638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solidFill>
              <a:srgbClr val="5941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9993009" y="1370051"/>
            <a:ext cx="4183238" cy="102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8"/>
              </a:lnSpc>
            </a:pPr>
            <a:r>
              <a:rPr lang="en-US" sz="7977" spc="-398">
                <a:solidFill>
                  <a:srgbClr val="FFFFFF"/>
                </a:solidFill>
                <a:latin typeface="League Spartan"/>
              </a:rPr>
              <a:t>Ser Pro+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757703" y="3317448"/>
            <a:ext cx="3147178" cy="950872"/>
            <a:chOff x="0" y="0"/>
            <a:chExt cx="4196238" cy="126782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33350"/>
              <a:ext cx="4196238" cy="1084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01"/>
                </a:lnSpc>
              </a:pPr>
              <a:r>
                <a:rPr lang="en-US" sz="6001" spc="-300">
                  <a:solidFill>
                    <a:srgbClr val="FFFFFF"/>
                  </a:solidFill>
                  <a:latin typeface="League Spartan"/>
                </a:rPr>
                <a:t>Ser Pro+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8419" y="1001770"/>
              <a:ext cx="4177818" cy="2660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583"/>
                </a:lnSpc>
              </a:pPr>
              <a:r>
                <a:rPr lang="en-US" sz="1218" spc="60">
                  <a:solidFill>
                    <a:srgbClr val="C8FF16"/>
                  </a:solidFill>
                  <a:latin typeface="Arista Pro Bold"/>
                </a:rPr>
                <a:t>A BOLSA DE VALORES MAIS PERTO DE VOCÊ 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108815" y="4811244"/>
            <a:ext cx="2444954" cy="685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8"/>
              </a:lnSpc>
            </a:pPr>
            <a:r>
              <a:rPr lang="en-US" sz="1999">
                <a:solidFill>
                  <a:srgbClr val="FFFFFF"/>
                </a:solidFill>
                <a:latin typeface="Questrial"/>
              </a:rPr>
              <a:t>Cadastre e ganhe </a:t>
            </a:r>
          </a:p>
          <a:p>
            <a:pPr algn="ctr">
              <a:lnSpc>
                <a:spcPts val="2798"/>
              </a:lnSpc>
            </a:pPr>
            <a:r>
              <a:rPr lang="en-US" sz="1999">
                <a:solidFill>
                  <a:srgbClr val="FFFFFF"/>
                </a:solidFill>
                <a:latin typeface="Questrial"/>
              </a:rPr>
              <a:t>Drex - Dinheiro Digital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757703" y="6044523"/>
            <a:ext cx="3147178" cy="595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2"/>
              </a:lnSpc>
            </a:pPr>
            <a:r>
              <a:rPr lang="en-US" sz="1832" spc="91">
                <a:solidFill>
                  <a:srgbClr val="C8FF16"/>
                </a:solidFill>
                <a:latin typeface="Arista Pro Bold"/>
              </a:rPr>
              <a:t>MAIS QUE INVESTIMENTO</a:t>
            </a:r>
          </a:p>
          <a:p>
            <a:pPr algn="ctr">
              <a:lnSpc>
                <a:spcPts val="2382"/>
              </a:lnSpc>
            </a:pPr>
            <a:r>
              <a:rPr lang="en-US" sz="1832" spc="91">
                <a:solidFill>
                  <a:srgbClr val="C8FF16"/>
                </a:solidFill>
                <a:latin typeface="Arista Pro Bold"/>
              </a:rPr>
              <a:t> É VOCÊ AJUDANDO O PAÍS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93009" y="2763073"/>
            <a:ext cx="7491193" cy="543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 spc="-150">
                <a:solidFill>
                  <a:srgbClr val="C8FF16"/>
                </a:solidFill>
                <a:latin typeface="Nunito Sans Bold"/>
              </a:rPr>
              <a:t>VISA ADOÇÃO EM MASSA.</a:t>
            </a:r>
          </a:p>
          <a:p>
            <a:pPr>
              <a:lnSpc>
                <a:spcPts val="3900"/>
              </a:lnSpc>
            </a:pPr>
          </a:p>
          <a:p>
            <a:pPr>
              <a:lnSpc>
                <a:spcPts val="3900"/>
              </a:lnSpc>
            </a:pPr>
            <a:r>
              <a:rPr lang="en-US" sz="3000" spc="-150">
                <a:solidFill>
                  <a:srgbClr val="FFFFFF"/>
                </a:solidFill>
                <a:latin typeface="Nunito Sans"/>
              </a:rPr>
              <a:t>Usando recursos e parcerias.</a:t>
            </a:r>
          </a:p>
          <a:p>
            <a:pPr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 spc="-150">
                <a:solidFill>
                  <a:srgbClr val="FFFFFF"/>
                </a:solidFill>
                <a:latin typeface="Nunito Sans"/>
              </a:rPr>
              <a:t>Super APP</a:t>
            </a:r>
          </a:p>
          <a:p>
            <a:pPr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 spc="-150">
                <a:solidFill>
                  <a:srgbClr val="FFFFFF"/>
                </a:solidFill>
                <a:latin typeface="Nunito Sans"/>
              </a:rPr>
              <a:t>Caixa Tem</a:t>
            </a:r>
          </a:p>
          <a:p>
            <a:pPr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 spc="-150">
                <a:solidFill>
                  <a:srgbClr val="FFFFFF"/>
                </a:solidFill>
                <a:latin typeface="Nunito Sans"/>
              </a:rPr>
              <a:t>Lotéricas</a:t>
            </a:r>
          </a:p>
          <a:p>
            <a:pPr>
              <a:lnSpc>
                <a:spcPts val="3900"/>
              </a:lnSpc>
            </a:pPr>
          </a:p>
          <a:p>
            <a:pPr>
              <a:lnSpc>
                <a:spcPts val="3900"/>
              </a:lnSpc>
            </a:pPr>
            <a:r>
              <a:rPr lang="en-US" sz="3000" spc="-150">
                <a:solidFill>
                  <a:srgbClr val="FFFFFF"/>
                </a:solidFill>
                <a:latin typeface="Nunito Sans"/>
              </a:rPr>
              <a:t>Público Alvo</a:t>
            </a:r>
          </a:p>
          <a:p>
            <a:pPr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 spc="-150">
                <a:solidFill>
                  <a:srgbClr val="FFFFFF"/>
                </a:solidFill>
                <a:latin typeface="Nunito Sans"/>
              </a:rPr>
              <a:t>Investidores de contas digitais.</a:t>
            </a:r>
          </a:p>
          <a:p>
            <a:pPr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 spc="-150">
                <a:solidFill>
                  <a:srgbClr val="FFFFFF"/>
                </a:solidFill>
                <a:latin typeface="Nunito Sans"/>
              </a:rPr>
              <a:t>Usúarios das lotéricas. </a:t>
            </a:r>
          </a:p>
          <a:p>
            <a:pPr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 spc="-150">
                <a:solidFill>
                  <a:srgbClr val="FFFFFF"/>
                </a:solidFill>
                <a:latin typeface="Nunito Sans"/>
              </a:rPr>
              <a:t>Investidores da poupança.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88989" y="8678167"/>
            <a:ext cx="5949616" cy="580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42"/>
              </a:lnSpc>
            </a:pPr>
            <a:r>
              <a:rPr lang="en-US" sz="3387" u="sng">
                <a:solidFill>
                  <a:srgbClr val="FFFFFF"/>
                </a:solidFill>
                <a:latin typeface="Nunito Sans"/>
                <a:hlinkClick r:id="rId3" tooltip="https://serpromais.netlify.app"/>
              </a:rPr>
              <a:t>https://serpromais.netlify.app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642323" y="3073296"/>
            <a:ext cx="1870512" cy="1365186"/>
            <a:chOff x="0" y="0"/>
            <a:chExt cx="812800" cy="5932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593219"/>
            </a:xfrm>
            <a:custGeom>
              <a:avLst/>
              <a:gdLst/>
              <a:ahLst/>
              <a:cxnLst/>
              <a:rect r="r" b="b" t="t" l="l"/>
              <a:pathLst>
                <a:path h="59321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593219"/>
                  </a:lnTo>
                  <a:lnTo>
                    <a:pt x="0" y="593219"/>
                  </a:lnTo>
                  <a:close/>
                </a:path>
              </a:pathLst>
            </a:custGeom>
            <a:solidFill>
              <a:srgbClr val="5941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812800" cy="602744"/>
            </a:xfrm>
            <a:prstGeom prst="rect">
              <a:avLst/>
            </a:prstGeom>
          </p:spPr>
          <p:txBody>
            <a:bodyPr anchor="ctr" rtlCol="false" tIns="14095" lIns="14095" bIns="14095" rIns="14095"/>
            <a:lstStyle/>
            <a:p>
              <a:pPr algn="ctr">
                <a:lnSpc>
                  <a:spcPts val="1165"/>
                </a:lnSpc>
              </a:pPr>
              <a:r>
                <a:rPr lang="en-US" sz="832">
                  <a:solidFill>
                    <a:srgbClr val="000000"/>
                  </a:solidFill>
                  <a:latin typeface="Inter"/>
                </a:rPr>
                <a:t>Explique uma passo ou fase</a:t>
              </a: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22799353" y="4718539"/>
            <a:ext cx="512233" cy="161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" id="6"/>
          <p:cNvSpPr/>
          <p:nvPr/>
        </p:nvSpPr>
        <p:spPr>
          <a:xfrm flipH="true" flipV="true">
            <a:off x="24645648" y="1750597"/>
            <a:ext cx="10996674" cy="184811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7" id="7"/>
          <p:cNvSpPr txBox="true"/>
          <p:nvPr/>
        </p:nvSpPr>
        <p:spPr>
          <a:xfrm rot="0">
            <a:off x="6114489" y="2301268"/>
            <a:ext cx="1740587" cy="434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0"/>
              </a:lnSpc>
              <a:spcBef>
                <a:spcPct val="0"/>
              </a:spcBef>
            </a:pPr>
            <a:r>
              <a:rPr lang="en-US" sz="2554" spc="127">
                <a:solidFill>
                  <a:srgbClr val="FFFFFF"/>
                </a:solidFill>
                <a:latin typeface="Arista Pro Bold"/>
              </a:rPr>
              <a:t>LOTÉRICA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86149"/>
            <a:ext cx="15505624" cy="730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Nunito Sans Bold"/>
              </a:rPr>
              <a:t>Dores </a:t>
            </a:r>
          </a:p>
          <a:p>
            <a:pPr algn="just">
              <a:lnSpc>
                <a:spcPts val="4199"/>
              </a:lnSpc>
            </a:pPr>
          </a:p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Nunito Sans Bold"/>
              </a:rPr>
              <a:t>Dificuldades para venda de títulos públicos.</a:t>
            </a:r>
          </a:p>
          <a:p>
            <a:pPr algn="just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Nunito Sans"/>
              </a:rPr>
              <a:t>Cadastros.</a:t>
            </a:r>
          </a:p>
          <a:p>
            <a:pPr algn="just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Nunito Sans"/>
              </a:rPr>
              <a:t>Pacotes mais vantajosos ofertados pelos bancos. </a:t>
            </a:r>
          </a:p>
          <a:p>
            <a:pPr algn="just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Nunito Sans"/>
              </a:rPr>
              <a:t>Com tantas opções os títulos públicos não são ofertados da maneira esperada.</a:t>
            </a:r>
          </a:p>
          <a:p>
            <a:pPr algn="just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Nunito Sans"/>
              </a:rPr>
              <a:t>Público alvo massivo não ter perfil de investidor.</a:t>
            </a:r>
          </a:p>
          <a:p>
            <a:pPr algn="just">
              <a:lnSpc>
                <a:spcPts val="4199"/>
              </a:lnSpc>
            </a:pPr>
          </a:p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Nunito Sans Bold"/>
              </a:rPr>
              <a:t>O perfil do investidor.</a:t>
            </a:r>
            <a:r>
              <a:rPr lang="en-US" sz="2999">
                <a:solidFill>
                  <a:srgbClr val="000000"/>
                </a:solidFill>
                <a:latin typeface="Nunito Sans"/>
              </a:rPr>
              <a:t> </a:t>
            </a:r>
          </a:p>
          <a:p>
            <a:pPr algn="just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Nunito Sans"/>
              </a:rPr>
              <a:t>Faz financiamento a longo prazo.</a:t>
            </a:r>
          </a:p>
          <a:p>
            <a:pPr algn="just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Nunito Sans"/>
              </a:rPr>
              <a:t>Gosta de saber quando e quanto irá receber.</a:t>
            </a:r>
          </a:p>
          <a:p>
            <a:pPr algn="just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Nunito Sans"/>
              </a:rPr>
              <a:t>Arrisca em investimento que oferecem maior rentabilidade.</a:t>
            </a:r>
          </a:p>
          <a:p>
            <a:pPr algn="just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Nunito Sans"/>
              </a:rPr>
              <a:t>Não investe nos títulos mas investe seu dinheiro na poupança.</a:t>
            </a:r>
          </a:p>
          <a:p>
            <a:pPr algn="just">
              <a:lnSpc>
                <a:spcPts val="4199"/>
              </a:lnSpc>
            </a:pP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-6459814" y="-5819887"/>
            <a:ext cx="8168780" cy="8168780"/>
            <a:chOff x="6705600" y="1371600"/>
            <a:chExt cx="10972800" cy="1097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5941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6294723" y="8640635"/>
            <a:ext cx="8168780" cy="8168780"/>
            <a:chOff x="6705600" y="1371600"/>
            <a:chExt cx="10972800" cy="1097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C8FF16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8298846" y="9657905"/>
            <a:ext cx="8960454" cy="253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99"/>
              </a:lnSpc>
            </a:pPr>
            <a:r>
              <a:rPr lang="en-US" sz="1999" spc="-99">
                <a:solidFill>
                  <a:srgbClr val="000000"/>
                </a:solidFill>
                <a:latin typeface="League Spartan"/>
              </a:rPr>
              <a:t>Mais que investimento é você ajudando o país!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5331292" cy="10287000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5790117" y="1095051"/>
            <a:ext cx="11178091" cy="732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 spc="-160">
                <a:solidFill>
                  <a:srgbClr val="000000"/>
                </a:solidFill>
                <a:latin typeface="Nunito Sans Bold"/>
              </a:rPr>
              <a:t>O Ser Pro +  surge para:</a:t>
            </a:r>
          </a:p>
          <a:p>
            <a:pPr>
              <a:lnSpc>
                <a:spcPts val="4160"/>
              </a:lnSpc>
            </a:pPr>
          </a:p>
          <a:p>
            <a:pPr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sz="3200" spc="-160">
                <a:solidFill>
                  <a:srgbClr val="000000"/>
                </a:solidFill>
                <a:latin typeface="Nunito Sans Bold"/>
              </a:rPr>
              <a:t>Ofertar</a:t>
            </a:r>
            <a:r>
              <a:rPr lang="en-US" sz="3200" spc="-160">
                <a:solidFill>
                  <a:srgbClr val="000000"/>
                </a:solidFill>
                <a:latin typeface="Nunito Sans Bold"/>
              </a:rPr>
              <a:t>  ativos digitais </a:t>
            </a:r>
            <a:r>
              <a:rPr lang="en-US" sz="3200" spc="-160">
                <a:solidFill>
                  <a:srgbClr val="000000"/>
                </a:solidFill>
                <a:latin typeface="Nunito Sans"/>
              </a:rPr>
              <a:t>com benefícios ao investidor.</a:t>
            </a:r>
          </a:p>
          <a:p>
            <a:pPr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sz="3200" spc="-160">
                <a:solidFill>
                  <a:srgbClr val="000000"/>
                </a:solidFill>
                <a:latin typeface="Nunito Sans Bold"/>
              </a:rPr>
              <a:t>Ser ponte </a:t>
            </a:r>
            <a:r>
              <a:rPr lang="en-US" sz="3200" spc="-160">
                <a:solidFill>
                  <a:srgbClr val="000000"/>
                </a:solidFill>
                <a:latin typeface="Nunito Sans"/>
              </a:rPr>
              <a:t>entre lotéricas e investidor.</a:t>
            </a:r>
          </a:p>
          <a:p>
            <a:pPr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sz="3200" spc="-160">
                <a:solidFill>
                  <a:srgbClr val="000000"/>
                </a:solidFill>
                <a:latin typeface="Nunito Sans"/>
              </a:rPr>
              <a:t>Informar sobre</a:t>
            </a:r>
            <a:r>
              <a:rPr lang="en-US" sz="3200" spc="-160">
                <a:solidFill>
                  <a:srgbClr val="000000"/>
                </a:solidFill>
                <a:latin typeface="Nunito Sans Bold"/>
              </a:rPr>
              <a:t> Títulos Públicos.</a:t>
            </a:r>
          </a:p>
          <a:p>
            <a:pPr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sz="3200" spc="-160">
                <a:solidFill>
                  <a:srgbClr val="000000"/>
                </a:solidFill>
                <a:latin typeface="Nunito Sans"/>
              </a:rPr>
              <a:t>Criar conexões com </a:t>
            </a:r>
            <a:r>
              <a:rPr lang="en-US" sz="3200" spc="-160">
                <a:solidFill>
                  <a:srgbClr val="000000"/>
                </a:solidFill>
                <a:latin typeface="Nunito Sans Bold"/>
              </a:rPr>
              <a:t>Bancos e App</a:t>
            </a:r>
            <a:r>
              <a:rPr lang="en-US" sz="3200" spc="-160">
                <a:solidFill>
                  <a:srgbClr val="000000"/>
                </a:solidFill>
                <a:latin typeface="Nunito Sans"/>
              </a:rPr>
              <a:t>.</a:t>
            </a:r>
          </a:p>
          <a:p>
            <a:pPr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sz="3200" spc="-160">
                <a:solidFill>
                  <a:srgbClr val="000000"/>
                </a:solidFill>
                <a:latin typeface="Nunito Sans Bold"/>
              </a:rPr>
              <a:t>Educação financeira.</a:t>
            </a:r>
          </a:p>
          <a:p>
            <a:pPr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sz="3200" spc="-160">
                <a:solidFill>
                  <a:srgbClr val="000000"/>
                </a:solidFill>
                <a:latin typeface="Nunito Sans"/>
              </a:rPr>
              <a:t>Recompensas cultura blockchain.</a:t>
            </a:r>
          </a:p>
          <a:p>
            <a:pPr>
              <a:lnSpc>
                <a:spcPts val="4160"/>
              </a:lnSpc>
            </a:pPr>
          </a:p>
          <a:p>
            <a:pPr>
              <a:lnSpc>
                <a:spcPts val="4160"/>
              </a:lnSpc>
            </a:pPr>
            <a:r>
              <a:rPr lang="en-US" sz="3200" spc="-160">
                <a:solidFill>
                  <a:srgbClr val="000000"/>
                </a:solidFill>
                <a:latin typeface="Nunito Sans Bold"/>
              </a:rPr>
              <a:t>O App do Tesouro Nacional passaria por upgrade. </a:t>
            </a:r>
          </a:p>
          <a:p>
            <a:pPr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sz="3200" spc="-160">
                <a:solidFill>
                  <a:srgbClr val="000000"/>
                </a:solidFill>
                <a:latin typeface="Nunito Sans"/>
              </a:rPr>
              <a:t>Login chave Pix.</a:t>
            </a:r>
          </a:p>
          <a:p>
            <a:pPr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sz="3200" spc="-160">
                <a:solidFill>
                  <a:srgbClr val="000000"/>
                </a:solidFill>
                <a:latin typeface="Nunito Sans"/>
              </a:rPr>
              <a:t>Cadastro com baixa fricção.</a:t>
            </a:r>
          </a:p>
          <a:p>
            <a:pPr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sz="3200" spc="-160">
                <a:solidFill>
                  <a:srgbClr val="000000"/>
                </a:solidFill>
                <a:latin typeface="Nunito Sans"/>
              </a:rPr>
              <a:t>Valores atualizados conforme registro blockchain.</a:t>
            </a:r>
          </a:p>
          <a:p>
            <a:pPr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sz="3200" spc="-160">
                <a:solidFill>
                  <a:srgbClr val="000000"/>
                </a:solidFill>
                <a:latin typeface="Nunito Sans"/>
              </a:rPr>
              <a:t>Informações do investidor atráves de token.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969608"/>
            <a:ext cx="4078579" cy="8288692"/>
            <a:chOff x="0" y="0"/>
            <a:chExt cx="5438106" cy="11051589"/>
          </a:xfrm>
        </p:grpSpPr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0" y="0"/>
              <a:ext cx="5438106" cy="11051589"/>
              <a:chOff x="0" y="0"/>
              <a:chExt cx="5001260" cy="1016381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5000993" cy="10163632"/>
              </a:xfrm>
              <a:custGeom>
                <a:avLst/>
                <a:gdLst/>
                <a:ahLst/>
                <a:cxnLst/>
                <a:rect r="r" b="b" t="t" l="l"/>
                <a:pathLst>
                  <a:path h="10163632" w="5000993">
                    <a:moveTo>
                      <a:pt x="0" y="0"/>
                    </a:moveTo>
                    <a:lnTo>
                      <a:pt x="5000993" y="0"/>
                    </a:lnTo>
                    <a:lnTo>
                      <a:pt x="5000993" y="10163632"/>
                    </a:lnTo>
                    <a:lnTo>
                      <a:pt x="0" y="10163632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45" t="0" r="-45" b="0"/>
                </a:stretch>
              </a:blipFill>
            </p:spPr>
          </p:sp>
          <p:sp>
            <p:nvSpPr>
              <p:cNvPr name="Freeform 7" id="7"/>
              <p:cNvSpPr/>
              <p:nvPr/>
            </p:nvSpPr>
            <p:spPr>
              <a:xfrm flipH="false" flipV="false" rot="0">
                <a:off x="338760" y="288798"/>
                <a:ext cx="4330776" cy="9398000"/>
              </a:xfrm>
              <a:custGeom>
                <a:avLst/>
                <a:gdLst/>
                <a:ahLst/>
                <a:cxnLst/>
                <a:rect r="r" b="b" t="t" l="l"/>
                <a:pathLst>
                  <a:path h="9398000" w="4330776">
                    <a:moveTo>
                      <a:pt x="3894366" y="9398000"/>
                    </a:moveTo>
                    <a:lnTo>
                      <a:pt x="436410" y="9398000"/>
                    </a:lnTo>
                    <a:cubicBezTo>
                      <a:pt x="195389" y="9398000"/>
                      <a:pt x="0" y="9202610"/>
                      <a:pt x="0" y="8961590"/>
                    </a:cubicBezTo>
                    <a:lnTo>
                      <a:pt x="0" y="436410"/>
                    </a:lnTo>
                    <a:cubicBezTo>
                      <a:pt x="0" y="195390"/>
                      <a:pt x="195389" y="0"/>
                      <a:pt x="436410" y="0"/>
                    </a:cubicBezTo>
                    <a:lnTo>
                      <a:pt x="861580" y="0"/>
                    </a:lnTo>
                    <a:cubicBezTo>
                      <a:pt x="902373" y="0"/>
                      <a:pt x="935444" y="33071"/>
                      <a:pt x="935444" y="73863"/>
                    </a:cubicBezTo>
                    <a:lnTo>
                      <a:pt x="935444" y="73863"/>
                    </a:lnTo>
                    <a:cubicBezTo>
                      <a:pt x="935444" y="225019"/>
                      <a:pt x="1057745" y="347688"/>
                      <a:pt x="1208913" y="348120"/>
                    </a:cubicBezTo>
                    <a:lnTo>
                      <a:pt x="3105874" y="353619"/>
                    </a:lnTo>
                    <a:cubicBezTo>
                      <a:pt x="3257651" y="354063"/>
                      <a:pt x="3380930" y="231140"/>
                      <a:pt x="3380930" y="79362"/>
                    </a:cubicBezTo>
                    <a:lnTo>
                      <a:pt x="3380930" y="73863"/>
                    </a:lnTo>
                    <a:cubicBezTo>
                      <a:pt x="3380930" y="33071"/>
                      <a:pt x="3414001" y="0"/>
                      <a:pt x="3454794" y="0"/>
                    </a:cubicBezTo>
                    <a:lnTo>
                      <a:pt x="3894366" y="0"/>
                    </a:lnTo>
                    <a:cubicBezTo>
                      <a:pt x="4135387" y="0"/>
                      <a:pt x="4330776" y="195390"/>
                      <a:pt x="4330776" y="436410"/>
                    </a:cubicBezTo>
                    <a:lnTo>
                      <a:pt x="4330776" y="8961603"/>
                    </a:lnTo>
                    <a:cubicBezTo>
                      <a:pt x="4330776" y="9202610"/>
                      <a:pt x="4135387" y="9398000"/>
                      <a:pt x="3894366" y="9398000"/>
                    </a:cubicBezTo>
                    <a:close/>
                  </a:path>
                </a:pathLst>
              </a:custGeom>
              <a:solidFill>
                <a:srgbClr val="5941FF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620934" y="2183837"/>
              <a:ext cx="4196238" cy="1084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01"/>
                </a:lnSpc>
              </a:pPr>
              <a:r>
                <a:rPr lang="en-US" sz="6001" spc="-300">
                  <a:solidFill>
                    <a:srgbClr val="FFFFFF"/>
                  </a:solidFill>
                  <a:latin typeface="League Spartan"/>
                </a:rPr>
                <a:t>Ser Pro+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620934" y="3867144"/>
              <a:ext cx="4196238" cy="391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40"/>
                </a:lnSpc>
              </a:pPr>
              <a:r>
                <a:rPr lang="en-US" sz="1800" spc="89">
                  <a:solidFill>
                    <a:srgbClr val="C8FF16"/>
                  </a:solidFill>
                  <a:latin typeface="Arista Pro Bold"/>
                </a:rPr>
                <a:t>CHAVE DE ACESSO PIX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620934" y="8558333"/>
              <a:ext cx="4196238" cy="7849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82"/>
                </a:lnSpc>
              </a:pPr>
              <a:r>
                <a:rPr lang="en-US" sz="1832" spc="91">
                  <a:solidFill>
                    <a:srgbClr val="FFFFFF"/>
                  </a:solidFill>
                  <a:latin typeface="Arista Pro Bold"/>
                </a:rPr>
                <a:t>MAIS QUE INVESTIMENTO</a:t>
              </a:r>
            </a:p>
            <a:p>
              <a:pPr algn="ctr">
                <a:lnSpc>
                  <a:spcPts val="2382"/>
                </a:lnSpc>
              </a:pPr>
              <a:r>
                <a:rPr lang="en-US" sz="1832" spc="91">
                  <a:solidFill>
                    <a:srgbClr val="FFFFFF"/>
                  </a:solidFill>
                  <a:latin typeface="Arista Pro Bold"/>
                </a:rPr>
                <a:t> É VOCÊ AJUDANDO O PAÍS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298846" y="9657905"/>
            <a:ext cx="8960454" cy="253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99"/>
              </a:lnSpc>
            </a:pPr>
            <a:r>
              <a:rPr lang="en-US" sz="1999" spc="-99">
                <a:solidFill>
                  <a:srgbClr val="000000"/>
                </a:solidFill>
                <a:latin typeface="League Spartan"/>
              </a:rPr>
              <a:t>A bolsa de valores mais perto de você !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44134" y="2697313"/>
            <a:ext cx="2740494" cy="2747362"/>
            <a:chOff x="0" y="0"/>
            <a:chExt cx="3653992" cy="36631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53992" cy="3663150"/>
            </a:xfrm>
            <a:custGeom>
              <a:avLst/>
              <a:gdLst/>
              <a:ahLst/>
              <a:cxnLst/>
              <a:rect r="r" b="b" t="t" l="l"/>
              <a:pathLst>
                <a:path h="3663150" w="3653992">
                  <a:moveTo>
                    <a:pt x="0" y="0"/>
                  </a:moveTo>
                  <a:lnTo>
                    <a:pt x="3653992" y="0"/>
                  </a:lnTo>
                  <a:lnTo>
                    <a:pt x="3653992" y="3663150"/>
                  </a:lnTo>
                  <a:lnTo>
                    <a:pt x="0" y="3663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319480" y="1145965"/>
              <a:ext cx="1529666" cy="16468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92"/>
                </a:lnSpc>
              </a:pPr>
              <a:r>
                <a:rPr lang="en-US" sz="609" spc="30">
                  <a:solidFill>
                    <a:srgbClr val="5941FF"/>
                  </a:solidFill>
                  <a:latin typeface="Nunito Sans"/>
                </a:rPr>
                <a:t>def</a:t>
              </a:r>
              <a:r>
                <a:rPr lang="en-US" sz="609" spc="30">
                  <a:solidFill>
                    <a:srgbClr val="000000"/>
                  </a:solidFill>
                  <a:latin typeface="Nunito Sans"/>
                </a:rPr>
                <a:t> </a:t>
              </a:r>
              <a:r>
                <a:rPr lang="en-US" sz="609" spc="30">
                  <a:solidFill>
                    <a:srgbClr val="FF0000"/>
                  </a:solidFill>
                  <a:latin typeface="Nunito Sans"/>
                </a:rPr>
                <a:t>desafio_enfrentamento</a:t>
              </a:r>
              <a:r>
                <a:rPr lang="en-US" sz="609" spc="30">
                  <a:solidFill>
                    <a:srgbClr val="000000"/>
                  </a:solidFill>
                  <a:latin typeface="Nunito Sans"/>
                </a:rPr>
                <a:t>(criptomoeda): # Implementa a solução para o desafio de xxxxxxx </a:t>
              </a:r>
              <a:r>
                <a:rPr lang="en-US" sz="609" spc="30">
                  <a:solidFill>
                    <a:srgbClr val="00936E"/>
                  </a:solidFill>
                  <a:latin typeface="Nunito Sans"/>
                </a:rPr>
                <a:t>if</a:t>
              </a:r>
              <a:r>
                <a:rPr lang="en-US" sz="609" spc="30">
                  <a:solidFill>
                    <a:srgbClr val="000000"/>
                  </a:solidFill>
                  <a:latin typeface="Nunito Sans"/>
                </a:rPr>
                <a:t> criptomoeda == "</a:t>
              </a:r>
              <a:r>
                <a:rPr lang="en-US" sz="609" spc="30">
                  <a:solidFill>
                    <a:srgbClr val="00936E"/>
                  </a:solidFill>
                  <a:latin typeface="Nunito Sans"/>
                </a:rPr>
                <a:t>bitcoin</a:t>
              </a:r>
              <a:r>
                <a:rPr lang="en-US" sz="609" spc="30">
                  <a:solidFill>
                    <a:srgbClr val="000000"/>
                  </a:solidFill>
                  <a:latin typeface="Nunito Sans"/>
                </a:rPr>
                <a:t>": </a:t>
              </a:r>
              <a:r>
                <a:rPr lang="en-US" sz="609" spc="30">
                  <a:solidFill>
                    <a:srgbClr val="5941FF"/>
                  </a:solidFill>
                  <a:latin typeface="Nunito Sans"/>
                </a:rPr>
                <a:t>return</a:t>
              </a:r>
              <a:r>
                <a:rPr lang="en-US" sz="609" spc="30">
                  <a:solidFill>
                    <a:srgbClr val="000000"/>
                  </a:solidFill>
                  <a:latin typeface="Nunito Sans"/>
                </a:rPr>
                <a:t> Stablecoin("USDT") </a:t>
              </a:r>
              <a:r>
                <a:rPr lang="en-US" sz="609" spc="30">
                  <a:solidFill>
                    <a:srgbClr val="00936E"/>
                  </a:solidFill>
                  <a:latin typeface="Nunito Sans"/>
                </a:rPr>
                <a:t>elif</a:t>
              </a:r>
              <a:r>
                <a:rPr lang="en-US" sz="609" spc="30">
                  <a:solidFill>
                    <a:srgbClr val="000000"/>
                  </a:solidFill>
                  <a:latin typeface="Nunito Sans"/>
                </a:rPr>
                <a:t> criptomoeda == "</a:t>
              </a:r>
              <a:r>
                <a:rPr lang="en-US" sz="609" spc="30">
                  <a:solidFill>
                    <a:srgbClr val="00936E"/>
                  </a:solidFill>
                  <a:latin typeface="Nunito Sans"/>
                </a:rPr>
                <a:t>ethereum</a:t>
              </a:r>
              <a:r>
                <a:rPr lang="en-US" sz="609" spc="30">
                  <a:solidFill>
                    <a:srgbClr val="000000"/>
                  </a:solidFill>
                  <a:latin typeface="Nunito Sans"/>
                </a:rPr>
                <a:t>": </a:t>
              </a:r>
              <a:r>
                <a:rPr lang="en-US" sz="609" spc="30">
                  <a:solidFill>
                    <a:srgbClr val="5941FF"/>
                  </a:solidFill>
                  <a:latin typeface="Nunito Sans"/>
                </a:rPr>
                <a:t>return</a:t>
              </a:r>
              <a:r>
                <a:rPr lang="en-US" sz="609" spc="30">
                  <a:solidFill>
                    <a:srgbClr val="000000"/>
                  </a:solidFill>
                  <a:latin typeface="Nunito Sans"/>
                </a:rPr>
                <a:t> Stablecoin("USDC") </a:t>
              </a:r>
              <a:r>
                <a:rPr lang="en-US" sz="609" spc="30">
                  <a:solidFill>
                    <a:srgbClr val="00936E"/>
                  </a:solidFill>
                  <a:latin typeface="Nunito Sans"/>
                </a:rPr>
                <a:t>else</a:t>
              </a:r>
              <a:r>
                <a:rPr lang="en-US" sz="609" spc="30">
                  <a:solidFill>
                    <a:srgbClr val="000000"/>
                  </a:solidFill>
                  <a:latin typeface="Nunito Sans"/>
                </a:rPr>
                <a:t>: </a:t>
              </a:r>
              <a:r>
                <a:rPr lang="en-US" sz="609" spc="30">
                  <a:solidFill>
                    <a:srgbClr val="5941FF"/>
                  </a:solidFill>
                  <a:latin typeface="Nunito Sans"/>
                </a:rPr>
                <a:t>return</a:t>
              </a:r>
              <a:r>
                <a:rPr lang="en-US" sz="609" spc="30">
                  <a:solidFill>
                    <a:srgbClr val="000000"/>
                  </a:solidFill>
                  <a:latin typeface="Nunito Sans"/>
                </a:rPr>
                <a:t> None</a:t>
              </a:r>
            </a:p>
            <a:p>
              <a:pPr algn="just">
                <a:lnSpc>
                  <a:spcPts val="2016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750154" y="279378"/>
              <a:ext cx="1217693" cy="2503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06"/>
                </a:lnSpc>
              </a:pPr>
              <a:r>
                <a:rPr lang="en-US" sz="1374" spc="-68">
                  <a:solidFill>
                    <a:srgbClr val="F5F5F7"/>
                  </a:solidFill>
                  <a:latin typeface="League Spartan"/>
                </a:rPr>
                <a:t>Super App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405609" y="1009650"/>
            <a:ext cx="2212777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sz="2999" spc="-149">
                <a:solidFill>
                  <a:srgbClr val="000000"/>
                </a:solidFill>
                <a:latin typeface="Nunito Sans Bold"/>
              </a:rPr>
              <a:t>INVESTIDOR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87080" y="2215701"/>
            <a:ext cx="12128232" cy="642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 spc="-150">
                <a:solidFill>
                  <a:srgbClr val="000000"/>
                </a:solidFill>
                <a:latin typeface="Nunito Sans"/>
              </a:rPr>
              <a:t>Propaganda - Exemplos de ofertas.</a:t>
            </a:r>
          </a:p>
          <a:p>
            <a:pPr marL="647702" indent="-323851" lvl="1">
              <a:lnSpc>
                <a:spcPts val="3900"/>
              </a:lnSpc>
              <a:buFont typeface="Arial"/>
              <a:buChar char="•"/>
            </a:pPr>
            <a:r>
              <a:rPr lang="en-US" sz="3000" spc="-150">
                <a:solidFill>
                  <a:srgbClr val="000000"/>
                </a:solidFill>
                <a:latin typeface="Nunito Sans"/>
              </a:rPr>
              <a:t>Ativos Digitais</a:t>
            </a:r>
            <a:r>
              <a:rPr lang="en-US" sz="3000" spc="-150">
                <a:solidFill>
                  <a:srgbClr val="000000"/>
                </a:solidFill>
                <a:latin typeface="Nunito Sans"/>
              </a:rPr>
              <a:t> - IPVA, Multas e IPTU - 1 Ano</a:t>
            </a:r>
          </a:p>
          <a:p>
            <a:pPr marL="647702" indent="-323851" lvl="1">
              <a:lnSpc>
                <a:spcPts val="3900"/>
              </a:lnSpc>
              <a:buFont typeface="Arial"/>
              <a:buChar char="•"/>
            </a:pPr>
            <a:r>
              <a:rPr lang="en-US" sz="3000" spc="-150">
                <a:solidFill>
                  <a:srgbClr val="000000"/>
                </a:solidFill>
                <a:latin typeface="Nunito Sans"/>
              </a:rPr>
              <a:t>Ativos Digitais - Sonhos 5 anos.</a:t>
            </a:r>
          </a:p>
          <a:p>
            <a:pPr marL="647702" indent="-323851" lvl="1">
              <a:lnSpc>
                <a:spcPts val="3900"/>
              </a:lnSpc>
              <a:buFont typeface="Arial"/>
              <a:buChar char="•"/>
            </a:pPr>
            <a:r>
              <a:rPr lang="en-US" sz="3000" spc="-150">
                <a:solidFill>
                  <a:srgbClr val="000000"/>
                </a:solidFill>
                <a:latin typeface="Nunito Sans"/>
              </a:rPr>
              <a:t>Ativos Digitais - Crédito para compor outros investimentos.</a:t>
            </a:r>
          </a:p>
          <a:p>
            <a:pPr marL="647702" indent="-323851" lvl="1">
              <a:lnSpc>
                <a:spcPts val="3900"/>
              </a:lnSpc>
              <a:buFont typeface="Arial"/>
              <a:buChar char="•"/>
            </a:pPr>
            <a:r>
              <a:rPr lang="en-US" sz="3000" spc="-150">
                <a:solidFill>
                  <a:srgbClr val="000000"/>
                </a:solidFill>
                <a:latin typeface="Nunito Sans"/>
              </a:rPr>
              <a:t>Ativos Digitais - Casa</a:t>
            </a:r>
          </a:p>
          <a:p>
            <a:pPr marL="647702" indent="-323851" lvl="1">
              <a:lnSpc>
                <a:spcPts val="3900"/>
              </a:lnSpc>
              <a:buFont typeface="Arial"/>
              <a:buChar char="•"/>
            </a:pPr>
            <a:r>
              <a:rPr lang="en-US" sz="3000" spc="-150">
                <a:solidFill>
                  <a:srgbClr val="000000"/>
                </a:solidFill>
                <a:latin typeface="Nunito Sans"/>
              </a:rPr>
              <a:t>Ativos Digitais - Viagens</a:t>
            </a:r>
          </a:p>
          <a:p>
            <a:pPr marL="647702" indent="-323851" lvl="1">
              <a:lnSpc>
                <a:spcPts val="3900"/>
              </a:lnSpc>
              <a:buFont typeface="Arial"/>
              <a:buChar char="•"/>
            </a:pPr>
            <a:r>
              <a:rPr lang="en-US" sz="3000" spc="-150">
                <a:solidFill>
                  <a:srgbClr val="000000"/>
                </a:solidFill>
                <a:latin typeface="Nunito Sans"/>
              </a:rPr>
              <a:t>Ativos Digitais - Rende mais que à poupança.</a:t>
            </a:r>
          </a:p>
          <a:p>
            <a:pPr>
              <a:lnSpc>
                <a:spcPts val="3900"/>
              </a:lnSpc>
            </a:pPr>
          </a:p>
          <a:p>
            <a:pPr>
              <a:lnSpc>
                <a:spcPts val="3900"/>
              </a:lnSpc>
            </a:pPr>
            <a:r>
              <a:rPr lang="en-US" sz="3000" spc="-150">
                <a:solidFill>
                  <a:srgbClr val="000000"/>
                </a:solidFill>
                <a:latin typeface="Nunito Sans"/>
              </a:rPr>
              <a:t>Informativos.</a:t>
            </a:r>
          </a:p>
          <a:p>
            <a:pPr marL="647702" indent="-323851" lvl="1">
              <a:lnSpc>
                <a:spcPts val="3900"/>
              </a:lnSpc>
              <a:buFont typeface="Arial"/>
              <a:buChar char="•"/>
            </a:pPr>
            <a:r>
              <a:rPr lang="en-US" sz="3000" spc="-150">
                <a:solidFill>
                  <a:srgbClr val="000000"/>
                </a:solidFill>
                <a:latin typeface="Nunito Sans"/>
              </a:rPr>
              <a:t>Títulos públicos são investimentos emitidos pelo governo federal.</a:t>
            </a:r>
          </a:p>
          <a:p>
            <a:pPr marL="647702" indent="-323851" lvl="1">
              <a:lnSpc>
                <a:spcPts val="3900"/>
              </a:lnSpc>
              <a:buFont typeface="Arial"/>
              <a:buChar char="•"/>
            </a:pPr>
            <a:r>
              <a:rPr lang="en-US" sz="3000" spc="-150">
                <a:solidFill>
                  <a:srgbClr val="000000"/>
                </a:solidFill>
                <a:latin typeface="Nunito Sans"/>
              </a:rPr>
              <a:t>Rendimentos superiores à poupança.</a:t>
            </a:r>
          </a:p>
          <a:p>
            <a:pPr marL="647702" indent="-323851" lvl="1">
              <a:lnSpc>
                <a:spcPts val="3900"/>
              </a:lnSpc>
              <a:buFont typeface="Arial"/>
              <a:buChar char="•"/>
            </a:pPr>
            <a:r>
              <a:rPr lang="en-US" sz="3000" spc="-150">
                <a:solidFill>
                  <a:srgbClr val="000000"/>
                </a:solidFill>
                <a:latin typeface="Nunito Sans"/>
              </a:rPr>
              <a:t>Segurança garantida pelo governo federal.</a:t>
            </a:r>
          </a:p>
          <a:p>
            <a:pPr marL="647702" indent="-323851" lvl="1">
              <a:lnSpc>
                <a:spcPts val="3900"/>
              </a:lnSpc>
              <a:buFont typeface="Arial"/>
              <a:buChar char="•"/>
            </a:pPr>
            <a:r>
              <a:rPr lang="en-US" sz="3000" spc="-150">
                <a:solidFill>
                  <a:srgbClr val="000000"/>
                </a:solidFill>
                <a:latin typeface="Nunito Sans"/>
              </a:rPr>
              <a:t>Investimentos líquidos, podem ser vendidos facilmente.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87080" y="1579563"/>
            <a:ext cx="8824092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49"/>
              </a:lnSpc>
            </a:pPr>
            <a:r>
              <a:rPr lang="en-US" sz="2999" spc="-149">
                <a:solidFill>
                  <a:srgbClr val="000000">
                    <a:alpha val="89804"/>
                  </a:srgbClr>
                </a:solidFill>
                <a:latin typeface="Nunito Sans Bold"/>
              </a:rPr>
              <a:t>Rentabilidade e Segurança.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98846" y="9657905"/>
            <a:ext cx="8960454" cy="253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99"/>
              </a:lnSpc>
            </a:pPr>
            <a:r>
              <a:rPr lang="en-US" sz="1999" spc="-99">
                <a:solidFill>
                  <a:srgbClr val="000000"/>
                </a:solidFill>
                <a:latin typeface="League Spartan"/>
              </a:rPr>
              <a:t>Investimento + Rendimento + Ativos Digitais (Dinheiro Digital)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304219" y="1589024"/>
            <a:ext cx="3773786" cy="7669276"/>
            <a:chOff x="0" y="0"/>
            <a:chExt cx="5001260" cy="101638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solidFill>
              <a:srgbClr val="5941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1735118" y="3145315"/>
            <a:ext cx="2911989" cy="711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75"/>
              </a:lnSpc>
            </a:pPr>
            <a:r>
              <a:rPr lang="en-US" sz="5552" spc="-277">
                <a:solidFill>
                  <a:srgbClr val="FFFFFF"/>
                </a:solidFill>
                <a:latin typeface="League Spartan"/>
              </a:rPr>
              <a:t>Ser Pro+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35118" y="5133505"/>
            <a:ext cx="2911989" cy="290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5"/>
              </a:lnSpc>
            </a:pPr>
            <a:r>
              <a:rPr lang="en-US" sz="1665" spc="83">
                <a:solidFill>
                  <a:srgbClr val="C8FF16"/>
                </a:solidFill>
                <a:latin typeface="Arista Pro Bold"/>
              </a:rPr>
              <a:t> ACESSO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11531" y="7382013"/>
            <a:ext cx="3147178" cy="550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1"/>
              </a:lnSpc>
            </a:pPr>
            <a:r>
              <a:rPr lang="en-US" sz="1670" spc="83">
                <a:solidFill>
                  <a:srgbClr val="FFFFFF"/>
                </a:solidFill>
                <a:latin typeface="Arista Pro Bold"/>
              </a:rPr>
              <a:t>MAIS QUE INVESTIMENTO</a:t>
            </a:r>
          </a:p>
          <a:p>
            <a:pPr algn="ctr">
              <a:lnSpc>
                <a:spcPts val="2171"/>
              </a:lnSpc>
            </a:pPr>
            <a:r>
              <a:rPr lang="en-US" sz="1670" spc="83">
                <a:solidFill>
                  <a:srgbClr val="FFFFFF"/>
                </a:solidFill>
                <a:latin typeface="Arista Pro Bold"/>
              </a:rPr>
              <a:t> É VOCÊ AJUDANDO O PAÍS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63115" y="2408986"/>
            <a:ext cx="1455994" cy="283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1"/>
              </a:lnSpc>
            </a:pPr>
            <a:r>
              <a:rPr lang="en-US" sz="1670" spc="83">
                <a:solidFill>
                  <a:srgbClr val="FFFFFF"/>
                </a:solidFill>
                <a:latin typeface="Arista Pro Bold"/>
              </a:rPr>
              <a:t>INVESTIDOR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98846" y="9657905"/>
            <a:ext cx="8960454" cy="253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99"/>
              </a:lnSpc>
            </a:pPr>
            <a:r>
              <a:rPr lang="en-US" sz="1999" spc="-99">
                <a:solidFill>
                  <a:srgbClr val="000000"/>
                </a:solidFill>
                <a:latin typeface="League Spartan"/>
              </a:rPr>
              <a:t>Mais que investimento é você ajudando o país!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87961" y="1122299"/>
            <a:ext cx="1606302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sz="2999" spc="-149">
                <a:solidFill>
                  <a:srgbClr val="000000"/>
                </a:solidFill>
                <a:latin typeface="Nunito Sans Bold"/>
              </a:rPr>
              <a:t>MOCKUP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3636746" y="5819825"/>
            <a:ext cx="1516448" cy="3081802"/>
            <a:chOff x="0" y="0"/>
            <a:chExt cx="5001260" cy="1016381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7553386" y="5819825"/>
            <a:ext cx="1540632" cy="3130950"/>
            <a:chOff x="0" y="0"/>
            <a:chExt cx="5001260" cy="1016381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solidFill>
              <a:srgbClr val="594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9576685" y="5877286"/>
            <a:ext cx="1512358" cy="3073490"/>
            <a:chOff x="0" y="0"/>
            <a:chExt cx="5001260" cy="1016381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1589736" y="5844786"/>
            <a:ext cx="1522195" cy="3093480"/>
            <a:chOff x="0" y="0"/>
            <a:chExt cx="5001260" cy="1016381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3" id="23"/>
          <p:cNvSpPr txBox="true"/>
          <p:nvPr/>
        </p:nvSpPr>
        <p:spPr>
          <a:xfrm rot="0">
            <a:off x="9751226" y="6385328"/>
            <a:ext cx="1170146" cy="291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19"/>
              </a:lnSpc>
            </a:pPr>
            <a:r>
              <a:rPr lang="en-US" sz="2231" spc="-111">
                <a:solidFill>
                  <a:srgbClr val="000000"/>
                </a:solidFill>
                <a:latin typeface="League Spartan"/>
              </a:rPr>
              <a:t>Ser Pro+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553386" y="5659684"/>
            <a:ext cx="1540632" cy="110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3"/>
              </a:lnSpc>
            </a:pPr>
            <a:r>
              <a:rPr lang="en-US" sz="887" spc="-44">
                <a:solidFill>
                  <a:srgbClr val="000000"/>
                </a:solidFill>
                <a:latin typeface="Nunito Sans Bold"/>
              </a:rPr>
              <a:t>Login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896997" y="8051790"/>
            <a:ext cx="853410" cy="23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378" spc="68">
                <a:solidFill>
                  <a:srgbClr val="FFFFFF"/>
                </a:solidFill>
                <a:latin typeface="Arista Pro Bold"/>
              </a:rPr>
              <a:t>...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763543" y="6368053"/>
            <a:ext cx="1174580" cy="293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7"/>
              </a:lnSpc>
            </a:pPr>
            <a:r>
              <a:rPr lang="en-US" sz="2239" spc="-111">
                <a:solidFill>
                  <a:srgbClr val="000000"/>
                </a:solidFill>
                <a:latin typeface="League Spartan"/>
              </a:rPr>
              <a:t>Ser Pro+</a:t>
            </a:r>
          </a:p>
        </p:txBody>
      </p:sp>
      <p:grpSp>
        <p:nvGrpSpPr>
          <p:cNvPr name="Group 27" id="27"/>
          <p:cNvGrpSpPr>
            <a:grpSpLocks noChangeAspect="true"/>
          </p:cNvGrpSpPr>
          <p:nvPr/>
        </p:nvGrpSpPr>
        <p:grpSpPr>
          <a:xfrm rot="0">
            <a:off x="7554156" y="2236361"/>
            <a:ext cx="1511059" cy="3070850"/>
            <a:chOff x="0" y="0"/>
            <a:chExt cx="5001260" cy="1016381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0" id="30"/>
          <p:cNvSpPr txBox="true"/>
          <p:nvPr/>
        </p:nvSpPr>
        <p:spPr>
          <a:xfrm rot="0">
            <a:off x="7810056" y="3023845"/>
            <a:ext cx="979480" cy="119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7"/>
              </a:lnSpc>
            </a:pPr>
            <a:r>
              <a:rPr lang="en-US" sz="955" spc="-47">
                <a:solidFill>
                  <a:srgbClr val="000000"/>
                </a:solidFill>
                <a:latin typeface="Open Sans"/>
                <a:ea typeface="Open Sans"/>
              </a:rPr>
              <a:t>1° Acesso/Login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7721094" y="3623935"/>
            <a:ext cx="1157405" cy="229197"/>
            <a:chOff x="0" y="0"/>
            <a:chExt cx="380649" cy="7537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80649" cy="75379"/>
            </a:xfrm>
            <a:custGeom>
              <a:avLst/>
              <a:gdLst/>
              <a:ahLst/>
              <a:cxnLst/>
              <a:rect r="r" b="b" t="t" l="l"/>
              <a:pathLst>
                <a:path h="75379" w="380649">
                  <a:moveTo>
                    <a:pt x="37689" y="0"/>
                  </a:moveTo>
                  <a:lnTo>
                    <a:pt x="342960" y="0"/>
                  </a:lnTo>
                  <a:cubicBezTo>
                    <a:pt x="352956" y="0"/>
                    <a:pt x="362542" y="3971"/>
                    <a:pt x="369610" y="11039"/>
                  </a:cubicBezTo>
                  <a:cubicBezTo>
                    <a:pt x="376678" y="18107"/>
                    <a:pt x="380649" y="27693"/>
                    <a:pt x="380649" y="37689"/>
                  </a:cubicBezTo>
                  <a:lnTo>
                    <a:pt x="380649" y="37689"/>
                  </a:lnTo>
                  <a:cubicBezTo>
                    <a:pt x="380649" y="47685"/>
                    <a:pt x="376678" y="57271"/>
                    <a:pt x="369610" y="64340"/>
                  </a:cubicBezTo>
                  <a:cubicBezTo>
                    <a:pt x="362542" y="71408"/>
                    <a:pt x="352956" y="75379"/>
                    <a:pt x="342960" y="75379"/>
                  </a:cubicBezTo>
                  <a:lnTo>
                    <a:pt x="37689" y="75379"/>
                  </a:lnTo>
                  <a:cubicBezTo>
                    <a:pt x="27693" y="75379"/>
                    <a:pt x="18107" y="71408"/>
                    <a:pt x="11039" y="64340"/>
                  </a:cubicBezTo>
                  <a:cubicBezTo>
                    <a:pt x="3971" y="57271"/>
                    <a:pt x="0" y="47685"/>
                    <a:pt x="0" y="37689"/>
                  </a:cubicBezTo>
                  <a:lnTo>
                    <a:pt x="0" y="37689"/>
                  </a:lnTo>
                  <a:cubicBezTo>
                    <a:pt x="0" y="27693"/>
                    <a:pt x="3971" y="18107"/>
                    <a:pt x="11039" y="11039"/>
                  </a:cubicBezTo>
                  <a:cubicBezTo>
                    <a:pt x="18107" y="3971"/>
                    <a:pt x="27693" y="0"/>
                    <a:pt x="3768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28575"/>
              <a:ext cx="380649" cy="103954"/>
            </a:xfrm>
            <a:prstGeom prst="rect">
              <a:avLst/>
            </a:prstGeom>
          </p:spPr>
          <p:txBody>
            <a:bodyPr anchor="ctr" rtlCol="false" tIns="41478" lIns="41478" bIns="41478" rIns="41478"/>
            <a:lstStyle/>
            <a:p>
              <a:pPr algn="ctr">
                <a:lnSpc>
                  <a:spcPts val="2382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7725936" y="3495775"/>
            <a:ext cx="1165988" cy="106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6"/>
              </a:lnSpc>
            </a:pPr>
            <a:r>
              <a:rPr lang="en-US" sz="666" spc="-33">
                <a:solidFill>
                  <a:srgbClr val="000000"/>
                </a:solidFill>
                <a:latin typeface="Open Sans Bold"/>
              </a:rPr>
              <a:t>CHAVE PIX 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721094" y="3663925"/>
            <a:ext cx="1165988" cy="156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6"/>
              </a:lnSpc>
            </a:pPr>
            <a:r>
              <a:rPr lang="en-US" sz="928" spc="46">
                <a:solidFill>
                  <a:srgbClr val="FFFFFF"/>
                </a:solidFill>
                <a:latin typeface="Open Sans Bold"/>
              </a:rPr>
              <a:t>12345678901 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13856448" y="4626474"/>
            <a:ext cx="1045834" cy="174275"/>
            <a:chOff x="0" y="0"/>
            <a:chExt cx="343955" cy="57316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343956" cy="57316"/>
            </a:xfrm>
            <a:custGeom>
              <a:avLst/>
              <a:gdLst/>
              <a:ahLst/>
              <a:cxnLst/>
              <a:rect r="r" b="b" t="t" l="l"/>
              <a:pathLst>
                <a:path h="57316" w="343956">
                  <a:moveTo>
                    <a:pt x="28658" y="0"/>
                  </a:moveTo>
                  <a:lnTo>
                    <a:pt x="315298" y="0"/>
                  </a:lnTo>
                  <a:cubicBezTo>
                    <a:pt x="331125" y="0"/>
                    <a:pt x="343956" y="12831"/>
                    <a:pt x="343956" y="28658"/>
                  </a:cubicBezTo>
                  <a:lnTo>
                    <a:pt x="343956" y="28658"/>
                  </a:lnTo>
                  <a:cubicBezTo>
                    <a:pt x="343956" y="36259"/>
                    <a:pt x="340936" y="43548"/>
                    <a:pt x="335562" y="48922"/>
                  </a:cubicBezTo>
                  <a:cubicBezTo>
                    <a:pt x="330187" y="54297"/>
                    <a:pt x="322898" y="57316"/>
                    <a:pt x="315298" y="57316"/>
                  </a:cubicBezTo>
                  <a:lnTo>
                    <a:pt x="28658" y="57316"/>
                  </a:lnTo>
                  <a:cubicBezTo>
                    <a:pt x="12831" y="57316"/>
                    <a:pt x="0" y="44485"/>
                    <a:pt x="0" y="28658"/>
                  </a:cubicBezTo>
                  <a:lnTo>
                    <a:pt x="0" y="28658"/>
                  </a:lnTo>
                  <a:cubicBezTo>
                    <a:pt x="0" y="12831"/>
                    <a:pt x="12831" y="0"/>
                    <a:pt x="28658" y="0"/>
                  </a:cubicBezTo>
                  <a:close/>
                </a:path>
              </a:pathLst>
            </a:custGeom>
            <a:solidFill>
              <a:srgbClr val="5941FF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28575"/>
              <a:ext cx="343955" cy="85891"/>
            </a:xfrm>
            <a:prstGeom prst="rect">
              <a:avLst/>
            </a:prstGeom>
          </p:spPr>
          <p:txBody>
            <a:bodyPr anchor="ctr" rtlCol="false" tIns="45090" lIns="45090" bIns="45090" rIns="45090"/>
            <a:lstStyle/>
            <a:p>
              <a:pPr algn="ctr">
                <a:lnSpc>
                  <a:spcPts val="2382"/>
                </a:lnSpc>
              </a:pPr>
            </a:p>
          </p:txBody>
        </p:sp>
      </p:grpSp>
      <p:grpSp>
        <p:nvGrpSpPr>
          <p:cNvPr name="Group 39" id="39"/>
          <p:cNvGrpSpPr>
            <a:grpSpLocks noChangeAspect="true"/>
          </p:cNvGrpSpPr>
          <p:nvPr/>
        </p:nvGrpSpPr>
        <p:grpSpPr>
          <a:xfrm rot="0">
            <a:off x="13608257" y="2226088"/>
            <a:ext cx="1505355" cy="3059256"/>
            <a:chOff x="0" y="0"/>
            <a:chExt cx="5001260" cy="1016381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2" id="42"/>
          <p:cNvSpPr txBox="true"/>
          <p:nvPr/>
        </p:nvSpPr>
        <p:spPr>
          <a:xfrm rot="0">
            <a:off x="13798573" y="2793753"/>
            <a:ext cx="1161586" cy="299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4"/>
              </a:lnSpc>
            </a:pPr>
            <a:r>
              <a:rPr lang="en-US" sz="2215" spc="-110">
                <a:solidFill>
                  <a:srgbClr val="5941FF"/>
                </a:solidFill>
                <a:latin typeface="League Spartan"/>
              </a:rPr>
              <a:t>Ser Pro+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814177" y="3344756"/>
            <a:ext cx="1161586" cy="84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3"/>
              </a:lnSpc>
            </a:pPr>
            <a:r>
              <a:rPr lang="en-US" sz="887" spc="-44">
                <a:solidFill>
                  <a:srgbClr val="000000"/>
                </a:solidFill>
                <a:latin typeface="Open Sans Bold"/>
              </a:rPr>
              <a:t>CONTA CRIADA</a:t>
            </a:r>
          </a:p>
          <a:p>
            <a:pPr algn="ctr">
              <a:lnSpc>
                <a:spcPts val="1153"/>
              </a:lnSpc>
            </a:pPr>
          </a:p>
          <a:p>
            <a:pPr algn="ctr">
              <a:lnSpc>
                <a:spcPts val="1153"/>
              </a:lnSpc>
            </a:pPr>
            <a:r>
              <a:rPr lang="en-US" sz="887" spc="-44">
                <a:solidFill>
                  <a:srgbClr val="000000"/>
                </a:solidFill>
                <a:latin typeface="Open Sans"/>
              </a:rPr>
              <a:t>QR CODE INFORMAÇÔES INVEsTIDOr</a:t>
            </a:r>
          </a:p>
          <a:p>
            <a:pPr algn="ctr">
              <a:lnSpc>
                <a:spcPts val="1153"/>
              </a:lnSpc>
            </a:pPr>
            <a:r>
              <a:rPr lang="en-US" sz="887" spc="-44">
                <a:solidFill>
                  <a:srgbClr val="000000"/>
                </a:solidFill>
                <a:latin typeface="Open Sans"/>
              </a:rPr>
              <a:t>codificada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798573" y="4655572"/>
            <a:ext cx="1161586" cy="106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"/>
              </a:lnSpc>
            </a:pPr>
            <a:r>
              <a:rPr lang="en-US" sz="664" spc="33">
                <a:solidFill>
                  <a:srgbClr val="FFFFFF"/>
                </a:solidFill>
                <a:latin typeface="Open Sans Bold"/>
              </a:rPr>
              <a:t>ACESSE SUA CONTA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7793709" y="7312206"/>
            <a:ext cx="1066302" cy="177686"/>
            <a:chOff x="0" y="0"/>
            <a:chExt cx="343955" cy="57316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343956" cy="57316"/>
            </a:xfrm>
            <a:custGeom>
              <a:avLst/>
              <a:gdLst/>
              <a:ahLst/>
              <a:cxnLst/>
              <a:rect r="r" b="b" t="t" l="l"/>
              <a:pathLst>
                <a:path h="57316" w="343956">
                  <a:moveTo>
                    <a:pt x="28658" y="0"/>
                  </a:moveTo>
                  <a:lnTo>
                    <a:pt x="315298" y="0"/>
                  </a:lnTo>
                  <a:cubicBezTo>
                    <a:pt x="331125" y="0"/>
                    <a:pt x="343956" y="12831"/>
                    <a:pt x="343956" y="28658"/>
                  </a:cubicBezTo>
                  <a:lnTo>
                    <a:pt x="343956" y="28658"/>
                  </a:lnTo>
                  <a:cubicBezTo>
                    <a:pt x="343956" y="36259"/>
                    <a:pt x="340936" y="43548"/>
                    <a:pt x="335562" y="48922"/>
                  </a:cubicBezTo>
                  <a:cubicBezTo>
                    <a:pt x="330187" y="54297"/>
                    <a:pt x="322898" y="57316"/>
                    <a:pt x="315298" y="57316"/>
                  </a:cubicBezTo>
                  <a:lnTo>
                    <a:pt x="28658" y="57316"/>
                  </a:lnTo>
                  <a:cubicBezTo>
                    <a:pt x="12831" y="57316"/>
                    <a:pt x="0" y="44485"/>
                    <a:pt x="0" y="28658"/>
                  </a:cubicBezTo>
                  <a:lnTo>
                    <a:pt x="0" y="28658"/>
                  </a:lnTo>
                  <a:cubicBezTo>
                    <a:pt x="0" y="12831"/>
                    <a:pt x="12831" y="0"/>
                    <a:pt x="2865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28575"/>
              <a:ext cx="343955" cy="85891"/>
            </a:xfrm>
            <a:prstGeom prst="rect">
              <a:avLst/>
            </a:prstGeom>
          </p:spPr>
          <p:txBody>
            <a:bodyPr anchor="ctr" rtlCol="false" tIns="45090" lIns="45090" bIns="45090" rIns="45090"/>
            <a:lstStyle/>
            <a:p>
              <a:pPr algn="ctr">
                <a:lnSpc>
                  <a:spcPts val="2382"/>
                </a:lnSpc>
              </a:pP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7719985" y="7203378"/>
            <a:ext cx="1188807" cy="108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3"/>
              </a:lnSpc>
            </a:pPr>
            <a:r>
              <a:rPr lang="en-US" sz="679" spc="-33">
                <a:solidFill>
                  <a:srgbClr val="FFFFFF"/>
                </a:solidFill>
                <a:latin typeface="Open Sans Bold"/>
              </a:rPr>
              <a:t>SENHA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7864004" y="7232241"/>
            <a:ext cx="853410" cy="236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378" spc="68">
                <a:solidFill>
                  <a:srgbClr val="FFFFFF"/>
                </a:solidFill>
                <a:latin typeface="Arista Pro Bold"/>
              </a:rPr>
              <a:t>...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1817371" y="6950075"/>
            <a:ext cx="1066925" cy="810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7"/>
              </a:lnSpc>
            </a:pPr>
            <a:r>
              <a:rPr lang="en-US" sz="532" spc="-26">
                <a:solidFill>
                  <a:srgbClr val="5941FF"/>
                </a:solidFill>
                <a:latin typeface="Open Sans Bold"/>
              </a:rPr>
              <a:t>TÍTULOS DO TESOURO COM BENEFÍCIOS DE SONHOS.</a:t>
            </a:r>
          </a:p>
          <a:p>
            <a:pPr>
              <a:lnSpc>
                <a:spcPts val="607"/>
              </a:lnSpc>
            </a:pPr>
            <a:r>
              <a:rPr lang="en-US" sz="532" spc="-26">
                <a:solidFill>
                  <a:srgbClr val="000000"/>
                </a:solidFill>
                <a:latin typeface="Open Sans Bold"/>
              </a:rPr>
              <a:t> </a:t>
            </a:r>
          </a:p>
          <a:p>
            <a:pPr>
              <a:lnSpc>
                <a:spcPts val="607"/>
              </a:lnSpc>
            </a:pPr>
            <a:r>
              <a:rPr lang="en-US" sz="532" spc="-26">
                <a:solidFill>
                  <a:srgbClr val="000000"/>
                </a:solidFill>
                <a:latin typeface="Open Sans Bold"/>
              </a:rPr>
              <a:t>COMPE AS ATIVOS DIGITAISS </a:t>
            </a:r>
          </a:p>
          <a:p>
            <a:pPr>
              <a:lnSpc>
                <a:spcPts val="607"/>
              </a:lnSpc>
            </a:pPr>
            <a:r>
              <a:rPr lang="en-US" sz="532" spc="-26">
                <a:solidFill>
                  <a:srgbClr val="000000"/>
                </a:solidFill>
                <a:latin typeface="Open Sans"/>
              </a:rPr>
              <a:t>Sonhos</a:t>
            </a:r>
          </a:p>
          <a:p>
            <a:pPr>
              <a:lnSpc>
                <a:spcPts val="607"/>
              </a:lnSpc>
            </a:pPr>
            <a:r>
              <a:rPr lang="en-US" sz="532" spc="-26">
                <a:solidFill>
                  <a:srgbClr val="000000"/>
                </a:solidFill>
                <a:latin typeface="Open Sans"/>
              </a:rPr>
              <a:t>EducaFilhos</a:t>
            </a:r>
          </a:p>
          <a:p>
            <a:pPr>
              <a:lnSpc>
                <a:spcPts val="607"/>
              </a:lnSpc>
            </a:pPr>
            <a:r>
              <a:rPr lang="en-US" sz="532" spc="-26">
                <a:solidFill>
                  <a:srgbClr val="000000"/>
                </a:solidFill>
                <a:latin typeface="Open Sans"/>
              </a:rPr>
              <a:t>IPVA</a:t>
            </a:r>
          </a:p>
          <a:p>
            <a:pPr>
              <a:lnSpc>
                <a:spcPts val="607"/>
              </a:lnSpc>
            </a:pPr>
            <a:r>
              <a:rPr lang="en-US" sz="532" spc="-26">
                <a:solidFill>
                  <a:srgbClr val="000000"/>
                </a:solidFill>
                <a:latin typeface="Open Sans"/>
              </a:rPr>
              <a:t>Multas</a:t>
            </a:r>
          </a:p>
          <a:p>
            <a:pPr>
              <a:lnSpc>
                <a:spcPts val="607"/>
              </a:lnSpc>
            </a:pPr>
            <a:r>
              <a:rPr lang="en-US" sz="532" spc="-26">
                <a:solidFill>
                  <a:srgbClr val="000000"/>
                </a:solidFill>
                <a:latin typeface="Open Sans"/>
              </a:rPr>
              <a:t>Poupança</a:t>
            </a:r>
          </a:p>
          <a:p>
            <a:pPr>
              <a:lnSpc>
                <a:spcPts val="607"/>
              </a:lnSpc>
            </a:pPr>
          </a:p>
          <a:p>
            <a:pPr>
              <a:lnSpc>
                <a:spcPts val="607"/>
              </a:lnSpc>
            </a:pPr>
            <a:r>
              <a:rPr lang="en-US" sz="532" spc="-26">
                <a:solidFill>
                  <a:srgbClr val="000000"/>
                </a:solidFill>
                <a:latin typeface="Open Sans Bold"/>
              </a:rPr>
              <a:t>ATIVOS DIGITAIS</a:t>
            </a:r>
            <a:r>
              <a:rPr lang="en-US" sz="532" spc="-26">
                <a:solidFill>
                  <a:srgbClr val="000000"/>
                </a:solidFill>
                <a:latin typeface="Open Sans Bold"/>
              </a:rPr>
              <a:t> Resgate Multas</a:t>
            </a:r>
          </a:p>
        </p:txBody>
      </p:sp>
      <p:grpSp>
        <p:nvGrpSpPr>
          <p:cNvPr name="Group 51" id="51"/>
          <p:cNvGrpSpPr>
            <a:grpSpLocks noChangeAspect="true"/>
          </p:cNvGrpSpPr>
          <p:nvPr/>
        </p:nvGrpSpPr>
        <p:grpSpPr>
          <a:xfrm rot="0">
            <a:off x="11584515" y="2248722"/>
            <a:ext cx="1511059" cy="3070850"/>
            <a:chOff x="0" y="0"/>
            <a:chExt cx="5001260" cy="1016381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53" id="53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4" id="54"/>
          <p:cNvGrpSpPr/>
          <p:nvPr/>
        </p:nvGrpSpPr>
        <p:grpSpPr>
          <a:xfrm rot="0">
            <a:off x="11850131" y="3684223"/>
            <a:ext cx="1045834" cy="174275"/>
            <a:chOff x="0" y="0"/>
            <a:chExt cx="343955" cy="57316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343956" cy="57316"/>
            </a:xfrm>
            <a:custGeom>
              <a:avLst/>
              <a:gdLst/>
              <a:ahLst/>
              <a:cxnLst/>
              <a:rect r="r" b="b" t="t" l="l"/>
              <a:pathLst>
                <a:path h="57316" w="343956">
                  <a:moveTo>
                    <a:pt x="28658" y="0"/>
                  </a:moveTo>
                  <a:lnTo>
                    <a:pt x="315298" y="0"/>
                  </a:lnTo>
                  <a:cubicBezTo>
                    <a:pt x="331125" y="0"/>
                    <a:pt x="343956" y="12831"/>
                    <a:pt x="343956" y="28658"/>
                  </a:cubicBezTo>
                  <a:lnTo>
                    <a:pt x="343956" y="28658"/>
                  </a:lnTo>
                  <a:cubicBezTo>
                    <a:pt x="343956" y="36259"/>
                    <a:pt x="340936" y="43548"/>
                    <a:pt x="335562" y="48922"/>
                  </a:cubicBezTo>
                  <a:cubicBezTo>
                    <a:pt x="330187" y="54297"/>
                    <a:pt x="322898" y="57316"/>
                    <a:pt x="315298" y="57316"/>
                  </a:cubicBezTo>
                  <a:lnTo>
                    <a:pt x="28658" y="57316"/>
                  </a:lnTo>
                  <a:cubicBezTo>
                    <a:pt x="12831" y="57316"/>
                    <a:pt x="0" y="44485"/>
                    <a:pt x="0" y="28658"/>
                  </a:cubicBezTo>
                  <a:lnTo>
                    <a:pt x="0" y="28658"/>
                  </a:lnTo>
                  <a:cubicBezTo>
                    <a:pt x="0" y="12831"/>
                    <a:pt x="12831" y="0"/>
                    <a:pt x="28658" y="0"/>
                  </a:cubicBezTo>
                  <a:close/>
                </a:path>
              </a:pathLst>
            </a:custGeom>
            <a:solidFill>
              <a:srgbClr val="5941FF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28575"/>
              <a:ext cx="343955" cy="85891"/>
            </a:xfrm>
            <a:prstGeom prst="rect">
              <a:avLst/>
            </a:prstGeom>
          </p:spPr>
          <p:txBody>
            <a:bodyPr anchor="ctr" rtlCol="false" tIns="45090" lIns="45090" bIns="45090" rIns="45090"/>
            <a:lstStyle/>
            <a:p>
              <a:pPr algn="ctr">
                <a:lnSpc>
                  <a:spcPts val="2382"/>
                </a:lnSpc>
              </a:pPr>
            </a:p>
          </p:txBody>
        </p:sp>
      </p:grpSp>
      <p:sp>
        <p:nvSpPr>
          <p:cNvPr name="TextBox 57" id="57"/>
          <p:cNvSpPr txBox="true"/>
          <p:nvPr/>
        </p:nvSpPr>
        <p:spPr>
          <a:xfrm rot="0">
            <a:off x="11801532" y="3577301"/>
            <a:ext cx="1165988" cy="106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6"/>
              </a:lnSpc>
            </a:pPr>
            <a:r>
              <a:rPr lang="en-US" sz="666" spc="33">
                <a:solidFill>
                  <a:srgbClr val="000000"/>
                </a:solidFill>
                <a:latin typeface="Open Sans Bold"/>
              </a:rPr>
              <a:t>CRIE UMA SENHA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1942786" y="3595905"/>
            <a:ext cx="837029" cy="21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7"/>
              </a:lnSpc>
            </a:pPr>
            <a:r>
              <a:rPr lang="en-US" sz="1351" spc="-67">
                <a:solidFill>
                  <a:srgbClr val="FFFFFF"/>
                </a:solidFill>
                <a:latin typeface="Open Sans Bold"/>
              </a:rPr>
              <a:t>...</a:t>
            </a:r>
          </a:p>
        </p:txBody>
      </p:sp>
      <p:grpSp>
        <p:nvGrpSpPr>
          <p:cNvPr name="Group 59" id="59"/>
          <p:cNvGrpSpPr>
            <a:grpSpLocks noChangeAspect="true"/>
          </p:cNvGrpSpPr>
          <p:nvPr/>
        </p:nvGrpSpPr>
        <p:grpSpPr>
          <a:xfrm rot="0">
            <a:off x="9562245" y="2286113"/>
            <a:ext cx="1501294" cy="3051005"/>
            <a:chOff x="0" y="0"/>
            <a:chExt cx="5001260" cy="10163810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61" id="61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2" id="62"/>
          <p:cNvSpPr txBox="true"/>
          <p:nvPr/>
        </p:nvSpPr>
        <p:spPr>
          <a:xfrm rot="0">
            <a:off x="9764536" y="3029762"/>
            <a:ext cx="1143527" cy="1000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9"/>
              </a:lnSpc>
            </a:pPr>
            <a:r>
              <a:rPr lang="en-US" sz="957" spc="-47">
                <a:solidFill>
                  <a:srgbClr val="000000"/>
                </a:solidFill>
                <a:latin typeface="Open Sans"/>
              </a:rPr>
              <a:t>Outras informações.</a:t>
            </a:r>
          </a:p>
          <a:p>
            <a:pPr>
              <a:lnSpc>
                <a:spcPts val="909"/>
              </a:lnSpc>
            </a:pPr>
          </a:p>
          <a:p>
            <a:pPr>
              <a:lnSpc>
                <a:spcPts val="909"/>
              </a:lnSpc>
            </a:pPr>
            <a:r>
              <a:rPr lang="en-US" sz="957" spc="-47">
                <a:solidFill>
                  <a:srgbClr val="000000"/>
                </a:solidFill>
                <a:latin typeface="Open Sans"/>
              </a:rPr>
              <a:t>Nome completo.</a:t>
            </a:r>
          </a:p>
          <a:p>
            <a:pPr>
              <a:lnSpc>
                <a:spcPts val="909"/>
              </a:lnSpc>
            </a:pPr>
          </a:p>
          <a:p>
            <a:pPr>
              <a:lnSpc>
                <a:spcPts val="909"/>
              </a:lnSpc>
            </a:pPr>
            <a:r>
              <a:rPr lang="en-US" sz="957" spc="-47">
                <a:solidFill>
                  <a:srgbClr val="000000"/>
                </a:solidFill>
                <a:latin typeface="Open Sans"/>
              </a:rPr>
              <a:t>CPF</a:t>
            </a:r>
          </a:p>
          <a:p>
            <a:pPr>
              <a:lnSpc>
                <a:spcPts val="909"/>
              </a:lnSpc>
            </a:pPr>
          </a:p>
          <a:p>
            <a:pPr>
              <a:lnSpc>
                <a:spcPts val="909"/>
              </a:lnSpc>
            </a:pPr>
            <a:r>
              <a:rPr lang="en-US" sz="957" spc="-47">
                <a:solidFill>
                  <a:srgbClr val="000000"/>
                </a:solidFill>
                <a:latin typeface="Open Sans"/>
              </a:rPr>
              <a:t>Nome da mãe.</a:t>
            </a:r>
          </a:p>
          <a:p>
            <a:pPr>
              <a:lnSpc>
                <a:spcPts val="909"/>
              </a:lnSpc>
            </a:pPr>
          </a:p>
          <a:p>
            <a:pPr>
              <a:lnSpc>
                <a:spcPts val="909"/>
              </a:lnSpc>
            </a:pPr>
            <a:r>
              <a:rPr lang="en-US" sz="957" spc="-47">
                <a:solidFill>
                  <a:srgbClr val="000000"/>
                </a:solidFill>
                <a:latin typeface="Open Sans"/>
              </a:rPr>
              <a:t>Data de nascimento.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9664651" y="6688281"/>
            <a:ext cx="1343297" cy="64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"/>
              </a:lnSpc>
            </a:pPr>
            <a:r>
              <a:rPr lang="en-US" sz="438" spc="-21">
                <a:solidFill>
                  <a:srgbClr val="5941FF"/>
                </a:solidFill>
                <a:latin typeface="Open Sans Bold"/>
              </a:rPr>
              <a:t>DREX É  MOEDA  DIGITAL VALE 1 REAL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9677902" y="6992942"/>
            <a:ext cx="1243470" cy="6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37"/>
              </a:lnSpc>
            </a:pPr>
            <a:r>
              <a:rPr lang="en-US" sz="413" spc="-20">
                <a:solidFill>
                  <a:srgbClr val="000000"/>
                </a:solidFill>
                <a:latin typeface="Open Sans Bold"/>
              </a:rPr>
              <a:t> INVESTIMENTO TÍTULO + BENEFÍCIO</a:t>
            </a:r>
          </a:p>
        </p:txBody>
      </p:sp>
      <p:grpSp>
        <p:nvGrpSpPr>
          <p:cNvPr name="Group 65" id="65"/>
          <p:cNvGrpSpPr/>
          <p:nvPr/>
        </p:nvGrpSpPr>
        <p:grpSpPr>
          <a:xfrm rot="0">
            <a:off x="9891930" y="7090759"/>
            <a:ext cx="1049564" cy="133494"/>
            <a:chOff x="0" y="0"/>
            <a:chExt cx="343955" cy="43748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343956" cy="43748"/>
            </a:xfrm>
            <a:custGeom>
              <a:avLst/>
              <a:gdLst/>
              <a:ahLst/>
              <a:cxnLst/>
              <a:rect r="r" b="b" t="t" l="l"/>
              <a:pathLst>
                <a:path h="43748" w="343956">
                  <a:moveTo>
                    <a:pt x="21874" y="0"/>
                  </a:moveTo>
                  <a:lnTo>
                    <a:pt x="322082" y="0"/>
                  </a:lnTo>
                  <a:cubicBezTo>
                    <a:pt x="334162" y="0"/>
                    <a:pt x="343956" y="9793"/>
                    <a:pt x="343956" y="21874"/>
                  </a:cubicBezTo>
                  <a:lnTo>
                    <a:pt x="343956" y="21874"/>
                  </a:lnTo>
                  <a:cubicBezTo>
                    <a:pt x="343956" y="27675"/>
                    <a:pt x="341651" y="33239"/>
                    <a:pt x="337549" y="37341"/>
                  </a:cubicBezTo>
                  <a:cubicBezTo>
                    <a:pt x="333447" y="41443"/>
                    <a:pt x="327883" y="43748"/>
                    <a:pt x="322082" y="43748"/>
                  </a:cubicBezTo>
                  <a:lnTo>
                    <a:pt x="21874" y="43748"/>
                  </a:lnTo>
                  <a:cubicBezTo>
                    <a:pt x="9793" y="43748"/>
                    <a:pt x="0" y="33954"/>
                    <a:pt x="0" y="21874"/>
                  </a:cubicBezTo>
                  <a:lnTo>
                    <a:pt x="0" y="21874"/>
                  </a:lnTo>
                  <a:cubicBezTo>
                    <a:pt x="0" y="9793"/>
                    <a:pt x="9793" y="0"/>
                    <a:pt x="2187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7" id="67"/>
            <p:cNvSpPr txBox="true"/>
            <p:nvPr/>
          </p:nvSpPr>
          <p:spPr>
            <a:xfrm>
              <a:off x="0" y="-28575"/>
              <a:ext cx="343955" cy="72323"/>
            </a:xfrm>
            <a:prstGeom prst="rect">
              <a:avLst/>
            </a:prstGeom>
          </p:spPr>
          <p:txBody>
            <a:bodyPr anchor="ctr" rtlCol="false" tIns="45090" lIns="45090" bIns="45090" rIns="45090"/>
            <a:lstStyle/>
            <a:p>
              <a:pPr algn="ctr">
                <a:lnSpc>
                  <a:spcPts val="2382"/>
                </a:lnSpc>
              </a:pPr>
            </a:p>
          </p:txBody>
        </p:sp>
      </p:grpSp>
      <p:sp>
        <p:nvSpPr>
          <p:cNvPr name="TextBox 68" id="68"/>
          <p:cNvSpPr txBox="true"/>
          <p:nvPr/>
        </p:nvSpPr>
        <p:spPr>
          <a:xfrm rot="0">
            <a:off x="9677902" y="7315441"/>
            <a:ext cx="1243470" cy="6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37"/>
              </a:lnSpc>
            </a:pPr>
            <a:r>
              <a:rPr lang="en-US" sz="413" spc="-20">
                <a:solidFill>
                  <a:srgbClr val="000000"/>
                </a:solidFill>
                <a:latin typeface="Open Sans Bold"/>
              </a:rPr>
              <a:t>SEU DREX 1 ANO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9677902" y="7637010"/>
            <a:ext cx="1243470" cy="6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37"/>
              </a:lnSpc>
            </a:pPr>
            <a:r>
              <a:rPr lang="en-US" sz="413" spc="-20">
                <a:solidFill>
                  <a:srgbClr val="000000"/>
                </a:solidFill>
                <a:latin typeface="Open Sans Bold"/>
              </a:rPr>
              <a:t>SEU DREX 5 ANO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1657058" y="6672291"/>
            <a:ext cx="1348388" cy="64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"/>
              </a:lnSpc>
            </a:pPr>
            <a:r>
              <a:rPr lang="en-US" sz="438" spc="-21">
                <a:solidFill>
                  <a:srgbClr val="5941FF"/>
                </a:solidFill>
                <a:latin typeface="Open Sans Bold"/>
              </a:rPr>
              <a:t>RENDE MAIS QUE A POUPANÇA</a:t>
            </a:r>
          </a:p>
        </p:txBody>
      </p:sp>
      <p:grpSp>
        <p:nvGrpSpPr>
          <p:cNvPr name="Group 71" id="71"/>
          <p:cNvGrpSpPr>
            <a:grpSpLocks noChangeAspect="true"/>
          </p:cNvGrpSpPr>
          <p:nvPr/>
        </p:nvGrpSpPr>
        <p:grpSpPr>
          <a:xfrm rot="0">
            <a:off x="5528743" y="2206168"/>
            <a:ext cx="1540632" cy="3130950"/>
            <a:chOff x="0" y="0"/>
            <a:chExt cx="5001260" cy="10163810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73" id="73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solidFill>
              <a:srgbClr val="594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4" id="74"/>
          <p:cNvGrpSpPr>
            <a:grpSpLocks noChangeAspect="true"/>
          </p:cNvGrpSpPr>
          <p:nvPr/>
        </p:nvGrpSpPr>
        <p:grpSpPr>
          <a:xfrm rot="0">
            <a:off x="5528743" y="5819825"/>
            <a:ext cx="1540632" cy="3130950"/>
            <a:chOff x="0" y="0"/>
            <a:chExt cx="5001260" cy="10163810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76" id="76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solidFill>
              <a:srgbClr val="5941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77" id="77"/>
          <p:cNvSpPr txBox="true"/>
          <p:nvPr/>
        </p:nvSpPr>
        <p:spPr>
          <a:xfrm rot="0">
            <a:off x="5704655" y="2834703"/>
            <a:ext cx="1188807" cy="297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53"/>
              </a:lnSpc>
            </a:pPr>
            <a:r>
              <a:rPr lang="en-US" sz="2266" spc="-113">
                <a:solidFill>
                  <a:srgbClr val="FFFFFF"/>
                </a:solidFill>
                <a:latin typeface="League Spartan"/>
              </a:rPr>
              <a:t>Ser Pro+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5704655" y="3484193"/>
            <a:ext cx="1188807" cy="99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3"/>
              </a:lnSpc>
            </a:pPr>
            <a:r>
              <a:rPr lang="en-US" sz="679" spc="33">
                <a:solidFill>
                  <a:srgbClr val="C8FF16"/>
                </a:solidFill>
                <a:latin typeface="League Spartan"/>
              </a:rPr>
              <a:t>MEU PRIMEIRO ACESSO 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5704655" y="3969113"/>
            <a:ext cx="1188807" cy="99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3"/>
              </a:lnSpc>
            </a:pPr>
            <a:r>
              <a:rPr lang="en-US" sz="679" spc="33">
                <a:solidFill>
                  <a:srgbClr val="C8FF16"/>
                </a:solidFill>
                <a:latin typeface="League Spartan"/>
              </a:rPr>
              <a:t>ENTRAR NA CONTA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5704655" y="6448360"/>
            <a:ext cx="1188807" cy="297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53"/>
              </a:lnSpc>
            </a:pPr>
            <a:r>
              <a:rPr lang="en-US" sz="2266" spc="-113">
                <a:solidFill>
                  <a:srgbClr val="FFFFFF"/>
                </a:solidFill>
                <a:latin typeface="League Spartan"/>
              </a:rPr>
              <a:t>Ser Pro+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5685371" y="7360026"/>
            <a:ext cx="1188807" cy="108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3"/>
              </a:lnSpc>
            </a:pPr>
            <a:r>
              <a:rPr lang="en-US" sz="679" spc="-33">
                <a:solidFill>
                  <a:srgbClr val="C8FF16"/>
                </a:solidFill>
                <a:latin typeface="Open Sans Bold"/>
              </a:rPr>
              <a:t>ENTRAR NA CONTA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5704655" y="2610079"/>
            <a:ext cx="1188807" cy="108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3"/>
              </a:lnSpc>
            </a:pPr>
            <a:r>
              <a:rPr lang="en-US" sz="679" spc="33">
                <a:solidFill>
                  <a:srgbClr val="FFFFFF"/>
                </a:solidFill>
                <a:latin typeface="Arista Pro Bold"/>
              </a:rPr>
              <a:t>INVESTIDOR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5704655" y="4457316"/>
            <a:ext cx="1188807" cy="99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3"/>
              </a:lnSpc>
            </a:pPr>
            <a:r>
              <a:rPr lang="en-US" sz="679" spc="33">
                <a:solidFill>
                  <a:srgbClr val="C8FF16"/>
                </a:solidFill>
                <a:latin typeface="League Spartan"/>
              </a:rPr>
              <a:t>ACESSO PIX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9657780" y="8417880"/>
            <a:ext cx="1243470" cy="6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37"/>
              </a:lnSpc>
            </a:pPr>
            <a:r>
              <a:rPr lang="en-US" sz="413" spc="20">
                <a:solidFill>
                  <a:srgbClr val="000000"/>
                </a:solidFill>
                <a:latin typeface="Open Sans Bold"/>
              </a:rPr>
              <a:t>SEU INVESTIMENTO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10041783" y="7114502"/>
            <a:ext cx="749858" cy="86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5"/>
              </a:lnSpc>
            </a:pPr>
            <a:r>
              <a:rPr lang="en-US" sz="588" spc="29">
                <a:solidFill>
                  <a:srgbClr val="FFFFFF"/>
                </a:solidFill>
                <a:latin typeface="Open Sans Bold"/>
              </a:rPr>
              <a:t>R$ 30.00,00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8323634" y="3216138"/>
            <a:ext cx="8292" cy="271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3"/>
              </a:lnSpc>
            </a:pPr>
          </a:p>
        </p:txBody>
      </p:sp>
      <p:sp>
        <p:nvSpPr>
          <p:cNvPr name="TextBox 87" id="87"/>
          <p:cNvSpPr txBox="true"/>
          <p:nvPr/>
        </p:nvSpPr>
        <p:spPr>
          <a:xfrm rot="0">
            <a:off x="13806059" y="6713734"/>
            <a:ext cx="1174580" cy="1072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499" spc="-124">
                <a:solidFill>
                  <a:srgbClr val="5941FF"/>
                </a:solidFill>
                <a:latin typeface="Open Sans Bold"/>
              </a:rPr>
              <a:t>WEB3</a:t>
            </a:r>
          </a:p>
          <a:p>
            <a:pPr algn="ctr">
              <a:lnSpc>
                <a:spcPts val="3249"/>
              </a:lnSpc>
            </a:pPr>
          </a:p>
          <a:p>
            <a:pPr algn="ctr">
              <a:lnSpc>
                <a:spcPts val="1995"/>
              </a:lnSpc>
            </a:pPr>
            <a:r>
              <a:rPr lang="en-US" sz="1534" spc="-76">
                <a:solidFill>
                  <a:srgbClr val="000000"/>
                </a:solidFill>
                <a:latin typeface="Open Sans Bold"/>
              </a:rPr>
              <a:t>QR Code</a:t>
            </a:r>
          </a:p>
        </p:txBody>
      </p:sp>
      <p:grpSp>
        <p:nvGrpSpPr>
          <p:cNvPr name="Group 88" id="88"/>
          <p:cNvGrpSpPr/>
          <p:nvPr/>
        </p:nvGrpSpPr>
        <p:grpSpPr>
          <a:xfrm rot="0">
            <a:off x="9888726" y="7396551"/>
            <a:ext cx="1049564" cy="133494"/>
            <a:chOff x="0" y="0"/>
            <a:chExt cx="343955" cy="43748"/>
          </a:xfrm>
        </p:grpSpPr>
        <p:sp>
          <p:nvSpPr>
            <p:cNvPr name="Freeform 89" id="89"/>
            <p:cNvSpPr/>
            <p:nvPr/>
          </p:nvSpPr>
          <p:spPr>
            <a:xfrm flipH="false" flipV="false" rot="0">
              <a:off x="0" y="0"/>
              <a:ext cx="343956" cy="43748"/>
            </a:xfrm>
            <a:custGeom>
              <a:avLst/>
              <a:gdLst/>
              <a:ahLst/>
              <a:cxnLst/>
              <a:rect r="r" b="b" t="t" l="l"/>
              <a:pathLst>
                <a:path h="43748" w="343956">
                  <a:moveTo>
                    <a:pt x="21874" y="0"/>
                  </a:moveTo>
                  <a:lnTo>
                    <a:pt x="322082" y="0"/>
                  </a:lnTo>
                  <a:cubicBezTo>
                    <a:pt x="334162" y="0"/>
                    <a:pt x="343956" y="9793"/>
                    <a:pt x="343956" y="21874"/>
                  </a:cubicBezTo>
                  <a:lnTo>
                    <a:pt x="343956" y="21874"/>
                  </a:lnTo>
                  <a:cubicBezTo>
                    <a:pt x="343956" y="27675"/>
                    <a:pt x="341651" y="33239"/>
                    <a:pt x="337549" y="37341"/>
                  </a:cubicBezTo>
                  <a:cubicBezTo>
                    <a:pt x="333447" y="41443"/>
                    <a:pt x="327883" y="43748"/>
                    <a:pt x="322082" y="43748"/>
                  </a:cubicBezTo>
                  <a:lnTo>
                    <a:pt x="21874" y="43748"/>
                  </a:lnTo>
                  <a:cubicBezTo>
                    <a:pt x="9793" y="43748"/>
                    <a:pt x="0" y="33954"/>
                    <a:pt x="0" y="21874"/>
                  </a:cubicBezTo>
                  <a:lnTo>
                    <a:pt x="0" y="21874"/>
                  </a:lnTo>
                  <a:cubicBezTo>
                    <a:pt x="0" y="9793"/>
                    <a:pt x="9793" y="0"/>
                    <a:pt x="2187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0" id="90"/>
            <p:cNvSpPr txBox="true"/>
            <p:nvPr/>
          </p:nvSpPr>
          <p:spPr>
            <a:xfrm>
              <a:off x="0" y="-28575"/>
              <a:ext cx="343955" cy="72323"/>
            </a:xfrm>
            <a:prstGeom prst="rect">
              <a:avLst/>
            </a:prstGeom>
          </p:spPr>
          <p:txBody>
            <a:bodyPr anchor="ctr" rtlCol="false" tIns="45090" lIns="45090" bIns="45090" rIns="45090"/>
            <a:lstStyle/>
            <a:p>
              <a:pPr algn="ctr">
                <a:lnSpc>
                  <a:spcPts val="2382"/>
                </a:lnSpc>
              </a:pPr>
            </a:p>
          </p:txBody>
        </p:sp>
      </p:grpSp>
      <p:sp>
        <p:nvSpPr>
          <p:cNvPr name="TextBox 91" id="91"/>
          <p:cNvSpPr txBox="true"/>
          <p:nvPr/>
        </p:nvSpPr>
        <p:spPr>
          <a:xfrm rot="0">
            <a:off x="10038578" y="7420294"/>
            <a:ext cx="749858" cy="86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5"/>
              </a:lnSpc>
            </a:pPr>
            <a:r>
              <a:rPr lang="en-US" sz="588" spc="29">
                <a:solidFill>
                  <a:srgbClr val="FFFFFF"/>
                </a:solidFill>
                <a:latin typeface="Open Sans Bold"/>
              </a:rPr>
              <a:t>R$ 30.00,00</a:t>
            </a:r>
          </a:p>
        </p:txBody>
      </p:sp>
      <p:grpSp>
        <p:nvGrpSpPr>
          <p:cNvPr name="Group 92" id="92"/>
          <p:cNvGrpSpPr/>
          <p:nvPr/>
        </p:nvGrpSpPr>
        <p:grpSpPr>
          <a:xfrm rot="0">
            <a:off x="9891930" y="7722853"/>
            <a:ext cx="1049564" cy="133494"/>
            <a:chOff x="0" y="0"/>
            <a:chExt cx="343955" cy="43748"/>
          </a:xfrm>
        </p:grpSpPr>
        <p:sp>
          <p:nvSpPr>
            <p:cNvPr name="Freeform 93" id="93"/>
            <p:cNvSpPr/>
            <p:nvPr/>
          </p:nvSpPr>
          <p:spPr>
            <a:xfrm flipH="false" flipV="false" rot="0">
              <a:off x="0" y="0"/>
              <a:ext cx="343956" cy="43748"/>
            </a:xfrm>
            <a:custGeom>
              <a:avLst/>
              <a:gdLst/>
              <a:ahLst/>
              <a:cxnLst/>
              <a:rect r="r" b="b" t="t" l="l"/>
              <a:pathLst>
                <a:path h="43748" w="343956">
                  <a:moveTo>
                    <a:pt x="21874" y="0"/>
                  </a:moveTo>
                  <a:lnTo>
                    <a:pt x="322082" y="0"/>
                  </a:lnTo>
                  <a:cubicBezTo>
                    <a:pt x="334162" y="0"/>
                    <a:pt x="343956" y="9793"/>
                    <a:pt x="343956" y="21874"/>
                  </a:cubicBezTo>
                  <a:lnTo>
                    <a:pt x="343956" y="21874"/>
                  </a:lnTo>
                  <a:cubicBezTo>
                    <a:pt x="343956" y="27675"/>
                    <a:pt x="341651" y="33239"/>
                    <a:pt x="337549" y="37341"/>
                  </a:cubicBezTo>
                  <a:cubicBezTo>
                    <a:pt x="333447" y="41443"/>
                    <a:pt x="327883" y="43748"/>
                    <a:pt x="322082" y="43748"/>
                  </a:cubicBezTo>
                  <a:lnTo>
                    <a:pt x="21874" y="43748"/>
                  </a:lnTo>
                  <a:cubicBezTo>
                    <a:pt x="9793" y="43748"/>
                    <a:pt x="0" y="33954"/>
                    <a:pt x="0" y="21874"/>
                  </a:cubicBezTo>
                  <a:lnTo>
                    <a:pt x="0" y="21874"/>
                  </a:lnTo>
                  <a:cubicBezTo>
                    <a:pt x="0" y="9793"/>
                    <a:pt x="9793" y="0"/>
                    <a:pt x="2187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4" id="94"/>
            <p:cNvSpPr txBox="true"/>
            <p:nvPr/>
          </p:nvSpPr>
          <p:spPr>
            <a:xfrm>
              <a:off x="0" y="-28575"/>
              <a:ext cx="343955" cy="72323"/>
            </a:xfrm>
            <a:prstGeom prst="rect">
              <a:avLst/>
            </a:prstGeom>
          </p:spPr>
          <p:txBody>
            <a:bodyPr anchor="ctr" rtlCol="false" tIns="45090" lIns="45090" bIns="45090" rIns="45090"/>
            <a:lstStyle/>
            <a:p>
              <a:pPr algn="ctr">
                <a:lnSpc>
                  <a:spcPts val="2382"/>
                </a:lnSpc>
              </a:pPr>
            </a:p>
          </p:txBody>
        </p:sp>
      </p:grpSp>
      <p:sp>
        <p:nvSpPr>
          <p:cNvPr name="TextBox 95" id="95"/>
          <p:cNvSpPr txBox="true"/>
          <p:nvPr/>
        </p:nvSpPr>
        <p:spPr>
          <a:xfrm rot="0">
            <a:off x="10041783" y="7746596"/>
            <a:ext cx="749858" cy="86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5"/>
              </a:lnSpc>
            </a:pPr>
            <a:r>
              <a:rPr lang="en-US" sz="588" spc="29">
                <a:solidFill>
                  <a:srgbClr val="FFFFFF"/>
                </a:solidFill>
                <a:latin typeface="Open Sans Bold"/>
              </a:rPr>
              <a:t>R$ 30.00,00</a:t>
            </a:r>
          </a:p>
        </p:txBody>
      </p:sp>
      <p:grpSp>
        <p:nvGrpSpPr>
          <p:cNvPr name="Group 96" id="96"/>
          <p:cNvGrpSpPr/>
          <p:nvPr/>
        </p:nvGrpSpPr>
        <p:grpSpPr>
          <a:xfrm rot="0">
            <a:off x="9888726" y="8486725"/>
            <a:ext cx="1049564" cy="133494"/>
            <a:chOff x="0" y="0"/>
            <a:chExt cx="343955" cy="43748"/>
          </a:xfrm>
        </p:grpSpPr>
        <p:sp>
          <p:nvSpPr>
            <p:cNvPr name="Freeform 97" id="97"/>
            <p:cNvSpPr/>
            <p:nvPr/>
          </p:nvSpPr>
          <p:spPr>
            <a:xfrm flipH="false" flipV="false" rot="0">
              <a:off x="0" y="0"/>
              <a:ext cx="343956" cy="43748"/>
            </a:xfrm>
            <a:custGeom>
              <a:avLst/>
              <a:gdLst/>
              <a:ahLst/>
              <a:cxnLst/>
              <a:rect r="r" b="b" t="t" l="l"/>
              <a:pathLst>
                <a:path h="43748" w="343956">
                  <a:moveTo>
                    <a:pt x="21874" y="0"/>
                  </a:moveTo>
                  <a:lnTo>
                    <a:pt x="322082" y="0"/>
                  </a:lnTo>
                  <a:cubicBezTo>
                    <a:pt x="334162" y="0"/>
                    <a:pt x="343956" y="9793"/>
                    <a:pt x="343956" y="21874"/>
                  </a:cubicBezTo>
                  <a:lnTo>
                    <a:pt x="343956" y="21874"/>
                  </a:lnTo>
                  <a:cubicBezTo>
                    <a:pt x="343956" y="27675"/>
                    <a:pt x="341651" y="33239"/>
                    <a:pt x="337549" y="37341"/>
                  </a:cubicBezTo>
                  <a:cubicBezTo>
                    <a:pt x="333447" y="41443"/>
                    <a:pt x="327883" y="43748"/>
                    <a:pt x="322082" y="43748"/>
                  </a:cubicBezTo>
                  <a:lnTo>
                    <a:pt x="21874" y="43748"/>
                  </a:lnTo>
                  <a:cubicBezTo>
                    <a:pt x="9793" y="43748"/>
                    <a:pt x="0" y="33954"/>
                    <a:pt x="0" y="21874"/>
                  </a:cubicBezTo>
                  <a:lnTo>
                    <a:pt x="0" y="21874"/>
                  </a:lnTo>
                  <a:cubicBezTo>
                    <a:pt x="0" y="9793"/>
                    <a:pt x="9793" y="0"/>
                    <a:pt x="2187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8" id="98"/>
            <p:cNvSpPr txBox="true"/>
            <p:nvPr/>
          </p:nvSpPr>
          <p:spPr>
            <a:xfrm>
              <a:off x="0" y="-28575"/>
              <a:ext cx="343955" cy="72323"/>
            </a:xfrm>
            <a:prstGeom prst="rect">
              <a:avLst/>
            </a:prstGeom>
          </p:spPr>
          <p:txBody>
            <a:bodyPr anchor="ctr" rtlCol="false" tIns="45090" lIns="45090" bIns="45090" rIns="45090"/>
            <a:lstStyle/>
            <a:p>
              <a:pPr algn="ctr">
                <a:lnSpc>
                  <a:spcPts val="2382"/>
                </a:lnSpc>
              </a:pPr>
            </a:p>
          </p:txBody>
        </p:sp>
      </p:grpSp>
      <p:sp>
        <p:nvSpPr>
          <p:cNvPr name="TextBox 99" id="99"/>
          <p:cNvSpPr txBox="true"/>
          <p:nvPr/>
        </p:nvSpPr>
        <p:spPr>
          <a:xfrm rot="0">
            <a:off x="10038578" y="8510468"/>
            <a:ext cx="749858" cy="86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5"/>
              </a:lnSpc>
            </a:pPr>
            <a:r>
              <a:rPr lang="en-US" sz="588" spc="29">
                <a:solidFill>
                  <a:srgbClr val="FFFFFF"/>
                </a:solidFill>
                <a:latin typeface="Open Sans Bold"/>
              </a:rPr>
              <a:t>R$ 30.00,00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2238" y="2916018"/>
            <a:ext cx="7376306" cy="3074574"/>
          </a:xfrm>
          <a:custGeom>
            <a:avLst/>
            <a:gdLst/>
            <a:ahLst/>
            <a:cxnLst/>
            <a:rect r="r" b="b" t="t" l="l"/>
            <a:pathLst>
              <a:path h="3074574" w="7376306">
                <a:moveTo>
                  <a:pt x="0" y="0"/>
                </a:moveTo>
                <a:lnTo>
                  <a:pt x="7376307" y="0"/>
                </a:lnTo>
                <a:lnTo>
                  <a:pt x="7376307" y="3074575"/>
                </a:lnTo>
                <a:lnTo>
                  <a:pt x="0" y="30745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54" t="0" r="-854" b="-398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84262" y="2937274"/>
            <a:ext cx="2206226" cy="2206226"/>
            <a:chOff x="0" y="0"/>
            <a:chExt cx="2941635" cy="29416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41635" cy="2941635"/>
            </a:xfrm>
            <a:custGeom>
              <a:avLst/>
              <a:gdLst/>
              <a:ahLst/>
              <a:cxnLst/>
              <a:rect r="r" b="b" t="t" l="l"/>
              <a:pathLst>
                <a:path h="2941635" w="2941635">
                  <a:moveTo>
                    <a:pt x="0" y="0"/>
                  </a:moveTo>
                  <a:lnTo>
                    <a:pt x="2941635" y="0"/>
                  </a:lnTo>
                  <a:lnTo>
                    <a:pt x="2941635" y="2941635"/>
                  </a:lnTo>
                  <a:lnTo>
                    <a:pt x="0" y="2941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grpSp>
          <p:nvGrpSpPr>
            <p:cNvPr name="Group 5" id="5"/>
            <p:cNvGrpSpPr/>
            <p:nvPr/>
          </p:nvGrpSpPr>
          <p:grpSpPr>
            <a:xfrm rot="0">
              <a:off x="1235670" y="1212026"/>
              <a:ext cx="466971" cy="526374"/>
              <a:chOff x="0" y="0"/>
              <a:chExt cx="172037" cy="193922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72037" cy="193922"/>
              </a:xfrm>
              <a:custGeom>
                <a:avLst/>
                <a:gdLst/>
                <a:ahLst/>
                <a:cxnLst/>
                <a:rect r="r" b="b" t="t" l="l"/>
                <a:pathLst>
                  <a:path h="193922" w="172037">
                    <a:moveTo>
                      <a:pt x="0" y="0"/>
                    </a:moveTo>
                    <a:lnTo>
                      <a:pt x="172037" y="0"/>
                    </a:lnTo>
                    <a:lnTo>
                      <a:pt x="172037" y="193922"/>
                    </a:lnTo>
                    <a:lnTo>
                      <a:pt x="0" y="19392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28575"/>
                <a:ext cx="172037" cy="222497"/>
              </a:xfrm>
              <a:prstGeom prst="rect">
                <a:avLst/>
              </a:prstGeom>
            </p:spPr>
            <p:txBody>
              <a:bodyPr anchor="ctr" rtlCol="false" tIns="42616" lIns="42616" bIns="42616" rIns="42616"/>
              <a:lstStyle/>
              <a:p>
                <a:pPr algn="ctr">
                  <a:lnSpc>
                    <a:spcPts val="2382"/>
                  </a:lnSpc>
                </a:pPr>
              </a:p>
            </p:txBody>
          </p:sp>
        </p:grpSp>
      </p:grpSp>
      <p:sp>
        <p:nvSpPr>
          <p:cNvPr name="TextBox 8" id="8"/>
          <p:cNvSpPr txBox="true"/>
          <p:nvPr/>
        </p:nvSpPr>
        <p:spPr>
          <a:xfrm rot="0">
            <a:off x="1096236" y="1550324"/>
            <a:ext cx="14858822" cy="297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19"/>
              </a:lnSpc>
            </a:pPr>
            <a:r>
              <a:rPr lang="en-US" sz="1799" u="sng">
                <a:solidFill>
                  <a:srgbClr val="000000"/>
                </a:solidFill>
                <a:latin typeface="Nunito Sans"/>
                <a:hlinkClick r:id="rId4" tooltip="https://www.flowdiver.io/tx/673e7807f9b4ed7e90278f72f00b0910265c834c88fd3824a9810e4c5cd9a99b?tab=script"/>
              </a:rPr>
              <a:t>https://www.flowdiver.io/tx/673e7807f9b4ed7e90278f72f00b0910265c834c88fd3824a9810e4c5cd9a99b?tab=script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72238" y="2261138"/>
            <a:ext cx="6937028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Nunito Sans Bold"/>
              </a:rPr>
              <a:t>Evento = Criação da Ativos Digitais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81034" y="2419888"/>
            <a:ext cx="5829355" cy="379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400" spc="120">
                <a:solidFill>
                  <a:srgbClr val="000000"/>
                </a:solidFill>
                <a:latin typeface="Nunito Sans Bold"/>
              </a:rPr>
              <a:t>Contrato Inteligente rede pública.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573503" y="3135951"/>
            <a:ext cx="3406417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Nunito Sans"/>
              </a:rPr>
              <a:t>Cada evento no repositório do GitHub</a:t>
            </a:r>
          </a:p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Nunito Sans"/>
              </a:rPr>
              <a:t>é gerado uma nova Ativos Digitais.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144000" y="6655322"/>
            <a:ext cx="2206226" cy="2206226"/>
            <a:chOff x="0" y="0"/>
            <a:chExt cx="2941635" cy="294163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941635" cy="2941635"/>
            </a:xfrm>
            <a:custGeom>
              <a:avLst/>
              <a:gdLst/>
              <a:ahLst/>
              <a:cxnLst/>
              <a:rect r="r" b="b" t="t" l="l"/>
              <a:pathLst>
                <a:path h="2941635" w="2941635">
                  <a:moveTo>
                    <a:pt x="0" y="0"/>
                  </a:moveTo>
                  <a:lnTo>
                    <a:pt x="2941635" y="0"/>
                  </a:lnTo>
                  <a:lnTo>
                    <a:pt x="2941635" y="2941635"/>
                  </a:lnTo>
                  <a:lnTo>
                    <a:pt x="0" y="2941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grpSp>
          <p:nvGrpSpPr>
            <p:cNvPr name="Group 14" id="14"/>
            <p:cNvGrpSpPr/>
            <p:nvPr/>
          </p:nvGrpSpPr>
          <p:grpSpPr>
            <a:xfrm rot="0">
              <a:off x="1184516" y="1183160"/>
              <a:ext cx="568971" cy="595734"/>
              <a:chOff x="0" y="0"/>
              <a:chExt cx="191784" cy="200805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91784" cy="200805"/>
              </a:xfrm>
              <a:custGeom>
                <a:avLst/>
                <a:gdLst/>
                <a:ahLst/>
                <a:cxnLst/>
                <a:rect r="r" b="b" t="t" l="l"/>
                <a:pathLst>
                  <a:path h="200805" w="191784">
                    <a:moveTo>
                      <a:pt x="0" y="0"/>
                    </a:moveTo>
                    <a:lnTo>
                      <a:pt x="191784" y="0"/>
                    </a:lnTo>
                    <a:lnTo>
                      <a:pt x="191784" y="200805"/>
                    </a:lnTo>
                    <a:lnTo>
                      <a:pt x="0" y="20080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28575"/>
                <a:ext cx="191784" cy="229380"/>
              </a:xfrm>
              <a:prstGeom prst="rect">
                <a:avLst/>
              </a:prstGeom>
            </p:spPr>
            <p:txBody>
              <a:bodyPr anchor="ctr" rtlCol="false" tIns="42616" lIns="42616" bIns="42616" rIns="42616"/>
              <a:lstStyle/>
              <a:p>
                <a:pPr algn="ctr">
                  <a:lnSpc>
                    <a:spcPts val="2382"/>
                  </a:lnSpc>
                </a:pPr>
              </a:p>
            </p:txBody>
          </p:sp>
        </p:grpSp>
      </p:grpSp>
      <p:sp>
        <p:nvSpPr>
          <p:cNvPr name="TextBox 17" id="17"/>
          <p:cNvSpPr txBox="true"/>
          <p:nvPr/>
        </p:nvSpPr>
        <p:spPr>
          <a:xfrm rot="0">
            <a:off x="1132866" y="6266818"/>
            <a:ext cx="5590977" cy="388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7"/>
              </a:lnSpc>
            </a:pPr>
            <a:r>
              <a:rPr lang="en-US" sz="2348" u="sng">
                <a:solidFill>
                  <a:srgbClr val="000000"/>
                </a:solidFill>
                <a:latin typeface="Nunito Sans"/>
                <a:hlinkClick r:id="rId6" tooltip="https://github.com/diegofornalha/serpro"/>
              </a:rPr>
              <a:t>https://github.com/diegofornalha/serpro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72339" y="6285868"/>
            <a:ext cx="1149548" cy="379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400" spc="120">
                <a:solidFill>
                  <a:srgbClr val="000000"/>
                </a:solidFill>
                <a:latin typeface="Nunito Sans Bold"/>
              </a:rPr>
              <a:t>GitHub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54569" y="4291773"/>
            <a:ext cx="2524987" cy="2524987"/>
            <a:chOff x="0" y="0"/>
            <a:chExt cx="3366649" cy="33666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66649" cy="3366649"/>
            </a:xfrm>
            <a:custGeom>
              <a:avLst/>
              <a:gdLst/>
              <a:ahLst/>
              <a:cxnLst/>
              <a:rect r="r" b="b" t="t" l="l"/>
              <a:pathLst>
                <a:path h="3366649" w="3366649">
                  <a:moveTo>
                    <a:pt x="0" y="0"/>
                  </a:moveTo>
                  <a:lnTo>
                    <a:pt x="3366649" y="0"/>
                  </a:lnTo>
                  <a:lnTo>
                    <a:pt x="3366649" y="3366649"/>
                  </a:lnTo>
                  <a:lnTo>
                    <a:pt x="0" y="3366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1368062" y="1311332"/>
              <a:ext cx="626327" cy="760494"/>
              <a:chOff x="0" y="0"/>
              <a:chExt cx="276003" cy="335126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76003" cy="335126"/>
              </a:xfrm>
              <a:custGeom>
                <a:avLst/>
                <a:gdLst/>
                <a:ahLst/>
                <a:cxnLst/>
                <a:rect r="r" b="b" t="t" l="l"/>
                <a:pathLst>
                  <a:path h="335126" w="276003">
                    <a:moveTo>
                      <a:pt x="0" y="0"/>
                    </a:moveTo>
                    <a:lnTo>
                      <a:pt x="276003" y="0"/>
                    </a:lnTo>
                    <a:lnTo>
                      <a:pt x="276003" y="335126"/>
                    </a:lnTo>
                    <a:lnTo>
                      <a:pt x="0" y="33512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28575"/>
                <a:ext cx="276003" cy="36370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82"/>
                  </a:lnSpc>
                </a:pPr>
              </a:p>
            </p:txBody>
          </p:sp>
        </p:grpSp>
      </p:grpSp>
      <p:sp>
        <p:nvSpPr>
          <p:cNvPr name="TextBox 7" id="7"/>
          <p:cNvSpPr txBox="true"/>
          <p:nvPr/>
        </p:nvSpPr>
        <p:spPr>
          <a:xfrm rot="0">
            <a:off x="1028700" y="3921337"/>
            <a:ext cx="8235532" cy="351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1"/>
              </a:lnSpc>
            </a:pPr>
            <a:r>
              <a:rPr lang="en-US" sz="2101" u="sng">
                <a:solidFill>
                  <a:srgbClr val="000000"/>
                </a:solidFill>
                <a:latin typeface="Nunito Sans"/>
                <a:hlinkClick r:id="rId3" tooltip="https://floats.city/event/0x93582bb069ec57b5/1378010415/qr"/>
              </a:rPr>
              <a:t>https://floats.city/event/0x93582bb069ec57b5/1378010415/qr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68153" y="3930862"/>
            <a:ext cx="2554996" cy="448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2"/>
              </a:lnSpc>
              <a:spcBef>
                <a:spcPct val="0"/>
              </a:spcBef>
            </a:pPr>
            <a:r>
              <a:rPr lang="en-US" sz="2801" spc="140">
                <a:solidFill>
                  <a:srgbClr val="000000"/>
                </a:solidFill>
                <a:latin typeface="Nunito Sans Bold"/>
              </a:rPr>
              <a:t>Página inicial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917712" y="4379773"/>
            <a:ext cx="2341588" cy="2280195"/>
          </a:xfrm>
          <a:custGeom>
            <a:avLst/>
            <a:gdLst/>
            <a:ahLst/>
            <a:cxnLst/>
            <a:rect r="r" b="b" t="t" l="l"/>
            <a:pathLst>
              <a:path h="2280195" w="2341588">
                <a:moveTo>
                  <a:pt x="0" y="0"/>
                </a:moveTo>
                <a:lnTo>
                  <a:pt x="2341588" y="0"/>
                </a:lnTo>
                <a:lnTo>
                  <a:pt x="2341588" y="2280195"/>
                </a:lnTo>
                <a:lnTo>
                  <a:pt x="0" y="22801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606" t="-103872" r="-35999" b="-41224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917712" y="3842862"/>
            <a:ext cx="767628" cy="448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2"/>
              </a:lnSpc>
              <a:spcBef>
                <a:spcPct val="0"/>
              </a:spcBef>
            </a:pPr>
            <a:r>
              <a:rPr lang="en-US" sz="2801" spc="140">
                <a:solidFill>
                  <a:srgbClr val="000000"/>
                </a:solidFill>
                <a:latin typeface="Nunito Sans Bold"/>
              </a:rPr>
              <a:t>NFT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419071"/>
            <a:ext cx="12666133" cy="904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2"/>
              </a:lnSpc>
              <a:spcBef>
                <a:spcPct val="0"/>
              </a:spcBef>
            </a:pPr>
            <a:r>
              <a:rPr lang="en-US" sz="2801" spc="140">
                <a:solidFill>
                  <a:srgbClr val="000000"/>
                </a:solidFill>
                <a:latin typeface="Nunito Sans Bold"/>
              </a:rPr>
              <a:t>Buscamos oferecer um modo operacional no estilo QR Code Pix, interagindo com o Super App SER PRO+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94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08771" y="1356375"/>
            <a:ext cx="13074608" cy="669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6"/>
              </a:lnSpc>
            </a:pPr>
            <a:r>
              <a:rPr lang="en-US" sz="3997" spc="783">
                <a:solidFill>
                  <a:srgbClr val="FFFFFF"/>
                </a:solidFill>
                <a:latin typeface="Nunito Sans Bold"/>
              </a:rPr>
              <a:t>MEET TEAM - CONFRARIA WEB3 RJ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132536" y="2654149"/>
            <a:ext cx="16022928" cy="4028042"/>
            <a:chOff x="0" y="0"/>
            <a:chExt cx="21363904" cy="5370722"/>
          </a:xfrm>
        </p:grpSpPr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13513776" y="0"/>
              <a:ext cx="3176450" cy="3176437"/>
              <a:chOff x="0" y="0"/>
              <a:chExt cx="6350000" cy="634997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31434" t="0" r="-31434" b="-62870"/>
                </a:stretch>
              </a:blipFill>
            </p:spPr>
          </p:sp>
        </p:grpSp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17688484" y="0"/>
              <a:ext cx="3176450" cy="3176437"/>
              <a:chOff x="0" y="0"/>
              <a:chExt cx="6350000" cy="634997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0" t="-7531" r="0" b="-42468"/>
                </a:stretch>
              </a:blipFill>
            </p:spPr>
          </p:sp>
        </p:grpSp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9339384" y="0"/>
              <a:ext cx="3176450" cy="3176437"/>
              <a:chOff x="0" y="0"/>
              <a:chExt cx="6350000" cy="6349975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61193" t="-17110" r="-64566" b="-9818"/>
                </a:stretch>
              </a:blipFill>
            </p:spPr>
          </p:sp>
        </p:grpSp>
        <p:grpSp>
          <p:nvGrpSpPr>
            <p:cNvPr name="Group 10" id="10"/>
            <p:cNvGrpSpPr>
              <a:grpSpLocks noChangeAspect="true"/>
            </p:cNvGrpSpPr>
            <p:nvPr/>
          </p:nvGrpSpPr>
          <p:grpSpPr>
            <a:xfrm rot="0">
              <a:off x="498971" y="0"/>
              <a:ext cx="3176450" cy="3176437"/>
              <a:chOff x="0" y="0"/>
              <a:chExt cx="6350000" cy="634997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8044" t="0" r="-6320" b="-14365"/>
                </a:stretch>
              </a:blipFill>
            </p:spPr>
          </p:sp>
        </p:grpSp>
        <p:grpSp>
          <p:nvGrpSpPr>
            <p:cNvPr name="Group 12" id="12"/>
            <p:cNvGrpSpPr>
              <a:grpSpLocks noChangeAspect="true"/>
            </p:cNvGrpSpPr>
            <p:nvPr/>
          </p:nvGrpSpPr>
          <p:grpSpPr>
            <a:xfrm rot="0">
              <a:off x="4919177" y="0"/>
              <a:ext cx="3176450" cy="3176437"/>
              <a:chOff x="0" y="0"/>
              <a:chExt cx="6350000" cy="6349975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404208" t="-234545" r="-1006931" b="-515059"/>
                </a:stretch>
              </a:blip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17189513" y="4261223"/>
              <a:ext cx="4174392" cy="6225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28"/>
                </a:lnSpc>
                <a:spcBef>
                  <a:spcPct val="0"/>
                </a:spcBef>
              </a:pPr>
              <a:r>
                <a:rPr lang="en-US" sz="2805">
                  <a:solidFill>
                    <a:srgbClr val="C8FF16"/>
                  </a:solidFill>
                  <a:latin typeface="Nunito Sans"/>
                </a:rPr>
                <a:t>Fabiano Urçulino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7189513" y="4823057"/>
              <a:ext cx="4174392" cy="5476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79"/>
                </a:lnSpc>
                <a:spcBef>
                  <a:spcPct val="0"/>
                </a:spcBef>
              </a:pPr>
              <a:r>
                <a:rPr lang="en-US" sz="2485">
                  <a:solidFill>
                    <a:srgbClr val="FFFFFF"/>
                  </a:solidFill>
                  <a:latin typeface="Nunito Sans"/>
                </a:rPr>
                <a:t>UI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8840413" y="4261223"/>
              <a:ext cx="4174392" cy="6225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28"/>
                </a:lnSpc>
                <a:spcBef>
                  <a:spcPct val="0"/>
                </a:spcBef>
              </a:pPr>
              <a:r>
                <a:rPr lang="en-US" sz="2805">
                  <a:solidFill>
                    <a:srgbClr val="C8FF16"/>
                  </a:solidFill>
                  <a:latin typeface="Nunito Sans"/>
                </a:rPr>
                <a:t>Diego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8840413" y="4823057"/>
              <a:ext cx="4174392" cy="5476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79"/>
                </a:lnSpc>
                <a:spcBef>
                  <a:spcPct val="0"/>
                </a:spcBef>
              </a:pPr>
              <a:r>
                <a:rPr lang="en-US" sz="2485">
                  <a:solidFill>
                    <a:srgbClr val="FFFFFF"/>
                  </a:solidFill>
                  <a:latin typeface="Nunito Sans"/>
                </a:rPr>
                <a:t>Dev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3014805" y="4261223"/>
              <a:ext cx="4174392" cy="6225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28"/>
                </a:lnSpc>
                <a:spcBef>
                  <a:spcPct val="0"/>
                </a:spcBef>
              </a:pPr>
              <a:r>
                <a:rPr lang="en-US" sz="2805">
                  <a:solidFill>
                    <a:srgbClr val="C8FF16"/>
                  </a:solidFill>
                  <a:latin typeface="Nunito Sans"/>
                </a:rPr>
                <a:t>Raquel Guerreiro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3014805" y="4823057"/>
              <a:ext cx="4174392" cy="5476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79"/>
                </a:lnSpc>
                <a:spcBef>
                  <a:spcPct val="0"/>
                </a:spcBef>
              </a:pPr>
              <a:r>
                <a:rPr lang="en-US" sz="2485">
                  <a:solidFill>
                    <a:srgbClr val="FFFFFF"/>
                  </a:solidFill>
                  <a:latin typeface="Nunito Sans"/>
                </a:rPr>
                <a:t>Dev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4261223"/>
              <a:ext cx="4174392" cy="6225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28"/>
                </a:lnSpc>
                <a:spcBef>
                  <a:spcPct val="0"/>
                </a:spcBef>
              </a:pPr>
              <a:r>
                <a:rPr lang="en-US" sz="2805">
                  <a:solidFill>
                    <a:srgbClr val="C8FF16"/>
                  </a:solidFill>
                  <a:latin typeface="Nunito Sans"/>
                </a:rPr>
                <a:t>André Carvalho 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4823057"/>
              <a:ext cx="4174392" cy="5476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79"/>
                </a:lnSpc>
                <a:spcBef>
                  <a:spcPct val="0"/>
                </a:spcBef>
              </a:pPr>
              <a:r>
                <a:rPr lang="en-US" sz="2485">
                  <a:solidFill>
                    <a:srgbClr val="FFFFFF"/>
                  </a:solidFill>
                  <a:latin typeface="Nunito Sans"/>
                </a:rPr>
                <a:t>Negócios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4420206" y="4261223"/>
              <a:ext cx="4174392" cy="6225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28"/>
                </a:lnSpc>
                <a:spcBef>
                  <a:spcPct val="0"/>
                </a:spcBef>
              </a:pPr>
              <a:r>
                <a:rPr lang="en-US" sz="2805">
                  <a:solidFill>
                    <a:srgbClr val="C8FF16"/>
                  </a:solidFill>
                  <a:latin typeface="Nunito Sans"/>
                </a:rPr>
                <a:t>Bruno Costa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4420206" y="4823057"/>
              <a:ext cx="4174392" cy="5476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79"/>
                </a:lnSpc>
                <a:spcBef>
                  <a:spcPct val="0"/>
                </a:spcBef>
              </a:pPr>
              <a:r>
                <a:rPr lang="en-US" sz="2485">
                  <a:solidFill>
                    <a:srgbClr val="FFFFFF"/>
                  </a:solidFill>
                  <a:latin typeface="Nunito Sans"/>
                </a:rPr>
                <a:t>Especialista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DAF1v41HPIM</dc:identifier>
  <dcterms:modified xsi:type="dcterms:W3CDTF">2011-08-01T06:04:30Z</dcterms:modified>
  <cp:revision>1</cp:revision>
  <dc:title>v 01 12 2023 Hackathon Ser Pró+</dc:title>
</cp:coreProperties>
</file>